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7"/>
  </p:notesMasterIdLst>
  <p:handoutMasterIdLst>
    <p:handoutMasterId r:id="rId98"/>
  </p:handoutMasterIdLst>
  <p:sldIdLst>
    <p:sldId id="428" r:id="rId2"/>
    <p:sldId id="423" r:id="rId3"/>
    <p:sldId id="427" r:id="rId4"/>
    <p:sldId id="461" r:id="rId5"/>
    <p:sldId id="426" r:id="rId6"/>
    <p:sldId id="381" r:id="rId7"/>
    <p:sldId id="463" r:id="rId8"/>
    <p:sldId id="302" r:id="rId9"/>
    <p:sldId id="306" r:id="rId10"/>
    <p:sldId id="307" r:id="rId11"/>
    <p:sldId id="308" r:id="rId12"/>
    <p:sldId id="417" r:id="rId13"/>
    <p:sldId id="310" r:id="rId14"/>
    <p:sldId id="413" r:id="rId15"/>
    <p:sldId id="421" r:id="rId16"/>
    <p:sldId id="311" r:id="rId17"/>
    <p:sldId id="312" r:id="rId18"/>
    <p:sldId id="414" r:id="rId19"/>
    <p:sldId id="415" r:id="rId20"/>
    <p:sldId id="416" r:id="rId21"/>
    <p:sldId id="314" r:id="rId22"/>
    <p:sldId id="315" r:id="rId23"/>
    <p:sldId id="316" r:id="rId24"/>
    <p:sldId id="451" r:id="rId25"/>
    <p:sldId id="317" r:id="rId26"/>
    <p:sldId id="318" r:id="rId27"/>
    <p:sldId id="319" r:id="rId28"/>
    <p:sldId id="320" r:id="rId29"/>
    <p:sldId id="326" r:id="rId30"/>
    <p:sldId id="325" r:id="rId31"/>
    <p:sldId id="327" r:id="rId32"/>
    <p:sldId id="329" r:id="rId33"/>
    <p:sldId id="383" r:id="rId34"/>
    <p:sldId id="389" r:id="rId35"/>
    <p:sldId id="429" r:id="rId36"/>
    <p:sldId id="363" r:id="rId37"/>
    <p:sldId id="385" r:id="rId38"/>
    <p:sldId id="386" r:id="rId39"/>
    <p:sldId id="419" r:id="rId40"/>
    <p:sldId id="387" r:id="rId41"/>
    <p:sldId id="388" r:id="rId42"/>
    <p:sldId id="420" r:id="rId43"/>
    <p:sldId id="384" r:id="rId44"/>
    <p:sldId id="368" r:id="rId45"/>
    <p:sldId id="364" r:id="rId46"/>
    <p:sldId id="323" r:id="rId47"/>
    <p:sldId id="430" r:id="rId48"/>
    <p:sldId id="407" r:id="rId49"/>
    <p:sldId id="424" r:id="rId50"/>
    <p:sldId id="425" r:id="rId51"/>
    <p:sldId id="390" r:id="rId52"/>
    <p:sldId id="391" r:id="rId53"/>
    <p:sldId id="408" r:id="rId54"/>
    <p:sldId id="392" r:id="rId55"/>
    <p:sldId id="393" r:id="rId56"/>
    <p:sldId id="394" r:id="rId57"/>
    <p:sldId id="395" r:id="rId58"/>
    <p:sldId id="396" r:id="rId59"/>
    <p:sldId id="397" r:id="rId60"/>
    <p:sldId id="398" r:id="rId61"/>
    <p:sldId id="431" r:id="rId62"/>
    <p:sldId id="432" r:id="rId63"/>
    <p:sldId id="433" r:id="rId64"/>
    <p:sldId id="434" r:id="rId65"/>
    <p:sldId id="365" r:id="rId66"/>
    <p:sldId id="376" r:id="rId67"/>
    <p:sldId id="377" r:id="rId68"/>
    <p:sldId id="378" r:id="rId69"/>
    <p:sldId id="366" r:id="rId70"/>
    <p:sldId id="441" r:id="rId71"/>
    <p:sldId id="435" r:id="rId72"/>
    <p:sldId id="409" r:id="rId73"/>
    <p:sldId id="400" r:id="rId74"/>
    <p:sldId id="401" r:id="rId75"/>
    <p:sldId id="402" r:id="rId76"/>
    <p:sldId id="403" r:id="rId77"/>
    <p:sldId id="404" r:id="rId78"/>
    <p:sldId id="405" r:id="rId79"/>
    <p:sldId id="436" r:id="rId80"/>
    <p:sldId id="406" r:id="rId81"/>
    <p:sldId id="442" r:id="rId82"/>
    <p:sldId id="379" r:id="rId83"/>
    <p:sldId id="367" r:id="rId84"/>
    <p:sldId id="410" r:id="rId85"/>
    <p:sldId id="411" r:id="rId86"/>
    <p:sldId id="455" r:id="rId87"/>
    <p:sldId id="456" r:id="rId88"/>
    <p:sldId id="457" r:id="rId89"/>
    <p:sldId id="458" r:id="rId90"/>
    <p:sldId id="459" r:id="rId91"/>
    <p:sldId id="460" r:id="rId92"/>
    <p:sldId id="446" r:id="rId93"/>
    <p:sldId id="462" r:id="rId94"/>
    <p:sldId id="439" r:id="rId95"/>
    <p:sldId id="437" r:id="rId9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4F4F4"/>
    <a:srgbClr val="333333"/>
    <a:srgbClr val="008000"/>
    <a:srgbClr val="FF0000"/>
    <a:srgbClr val="0308DC"/>
    <a:srgbClr val="0E00DC"/>
    <a:srgbClr val="00008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32787"/>
    <p:restoredTop sz="90929"/>
  </p:normalViewPr>
  <p:slideViewPr>
    <p:cSldViewPr>
      <p:cViewPr varScale="1">
        <p:scale>
          <a:sx n="142" d="100"/>
          <a:sy n="142" d="100"/>
        </p:scale>
        <p:origin x="-6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slide" Target="slides/slide63.xml"/><Relationship Id="rId60" Type="http://schemas.openxmlformats.org/officeDocument/2006/relationships/slide" Target="slides/slide59.xml"/><Relationship Id="rId70" Type="http://schemas.openxmlformats.org/officeDocument/2006/relationships/slide" Target="slides/slide69.xml"/><Relationship Id="rId94" Type="http://schemas.openxmlformats.org/officeDocument/2006/relationships/slide" Target="slides/slide93.xml"/><Relationship Id="rId7" Type="http://schemas.openxmlformats.org/officeDocument/2006/relationships/slide" Target="slides/slide6.xml"/><Relationship Id="rId74" Type="http://schemas.openxmlformats.org/officeDocument/2006/relationships/slide" Target="slides/slide73.xml"/><Relationship Id="rId102" Type="http://schemas.openxmlformats.org/officeDocument/2006/relationships/theme" Target="theme/theme1.xml"/><Relationship Id="rId25" Type="http://schemas.openxmlformats.org/officeDocument/2006/relationships/slide" Target="slides/slide24.xml"/><Relationship Id="rId96" Type="http://schemas.openxmlformats.org/officeDocument/2006/relationships/slide" Target="slides/slide95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71" Type="http://schemas.openxmlformats.org/officeDocument/2006/relationships/slide" Target="slides/slide70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89" Type="http://schemas.openxmlformats.org/officeDocument/2006/relationships/slide" Target="slides/slide88.xml"/><Relationship Id="rId88" Type="http://schemas.openxmlformats.org/officeDocument/2006/relationships/slide" Target="slides/slide87.xml"/><Relationship Id="rId82" Type="http://schemas.openxmlformats.org/officeDocument/2006/relationships/slide" Target="slides/slide81.xml"/><Relationship Id="rId69" Type="http://schemas.openxmlformats.org/officeDocument/2006/relationships/slide" Target="slides/slide6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72" Type="http://schemas.openxmlformats.org/officeDocument/2006/relationships/slide" Target="slides/slide71.xml"/><Relationship Id="rId35" Type="http://schemas.openxmlformats.org/officeDocument/2006/relationships/slide" Target="slides/slide34.xml"/><Relationship Id="rId75" Type="http://schemas.openxmlformats.org/officeDocument/2006/relationships/slide" Target="slides/slide74.xml"/><Relationship Id="rId80" Type="http://schemas.openxmlformats.org/officeDocument/2006/relationships/slide" Target="slides/slide79.xml"/><Relationship Id="rId31" Type="http://schemas.openxmlformats.org/officeDocument/2006/relationships/slide" Target="slides/slide30.xml"/><Relationship Id="rId62" Type="http://schemas.openxmlformats.org/officeDocument/2006/relationships/slide" Target="slides/slide61.xml"/><Relationship Id="rId79" Type="http://schemas.openxmlformats.org/officeDocument/2006/relationships/slide" Target="slides/slide78.xml"/><Relationship Id="rId97" Type="http://schemas.openxmlformats.org/officeDocument/2006/relationships/notesMaster" Target="notesMasters/notesMaster1.xml"/><Relationship Id="rId98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32" Type="http://schemas.openxmlformats.org/officeDocument/2006/relationships/slide" Target="slides/slide31.xml"/><Relationship Id="rId13" Type="http://schemas.openxmlformats.org/officeDocument/2006/relationships/slide" Target="slides/slide12.xml"/><Relationship Id="rId52" Type="http://schemas.openxmlformats.org/officeDocument/2006/relationships/slide" Target="slides/slide51.xml"/><Relationship Id="rId54" Type="http://schemas.openxmlformats.org/officeDocument/2006/relationships/slide" Target="slides/slide53.xml"/><Relationship Id="rId101" Type="http://schemas.openxmlformats.org/officeDocument/2006/relationships/viewProps" Target="viewProps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84" Type="http://schemas.openxmlformats.org/officeDocument/2006/relationships/slide" Target="slides/slide83.xml"/><Relationship Id="rId30" Type="http://schemas.openxmlformats.org/officeDocument/2006/relationships/slide" Target="slides/slide29.xml"/><Relationship Id="rId29" Type="http://schemas.openxmlformats.org/officeDocument/2006/relationships/slide" Target="slides/slide28.xml"/><Relationship Id="rId83" Type="http://schemas.openxmlformats.org/officeDocument/2006/relationships/slide" Target="slides/slide8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22" Type="http://schemas.openxmlformats.org/officeDocument/2006/relationships/slide" Target="slides/slide21.xml"/><Relationship Id="rId95" Type="http://schemas.openxmlformats.org/officeDocument/2006/relationships/slide" Target="slides/slide94.xml"/><Relationship Id="rId39" Type="http://schemas.openxmlformats.org/officeDocument/2006/relationships/slide" Target="slides/slide38.xml"/><Relationship Id="rId43" Type="http://schemas.openxmlformats.org/officeDocument/2006/relationships/slide" Target="slides/slide42.xml"/><Relationship Id="rId90" Type="http://schemas.openxmlformats.org/officeDocument/2006/relationships/slide" Target="slides/slide89.xml"/><Relationship Id="rId77" Type="http://schemas.openxmlformats.org/officeDocument/2006/relationships/slide" Target="slides/slide76.xml"/><Relationship Id="rId63" Type="http://schemas.openxmlformats.org/officeDocument/2006/relationships/slide" Target="slides/slide62.xml"/><Relationship Id="rId85" Type="http://schemas.openxmlformats.org/officeDocument/2006/relationships/slide" Target="slides/slide84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99" Type="http://schemas.openxmlformats.org/officeDocument/2006/relationships/printerSettings" Target="printerSettings/printerSettings1.bin"/><Relationship Id="rId14" Type="http://schemas.openxmlformats.org/officeDocument/2006/relationships/slide" Target="slides/slide13.xml"/><Relationship Id="rId103" Type="http://schemas.openxmlformats.org/officeDocument/2006/relationships/tableStyles" Target="tableStyles.xml"/><Relationship Id="rId92" Type="http://schemas.openxmlformats.org/officeDocument/2006/relationships/slide" Target="slides/slide91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73" Type="http://schemas.openxmlformats.org/officeDocument/2006/relationships/slide" Target="slides/slide72.xml"/><Relationship Id="rId87" Type="http://schemas.openxmlformats.org/officeDocument/2006/relationships/slide" Target="slides/slide86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57" Type="http://schemas.openxmlformats.org/officeDocument/2006/relationships/slide" Target="slides/slide56.xml"/><Relationship Id="rId46" Type="http://schemas.openxmlformats.org/officeDocument/2006/relationships/slide" Target="slides/slide45.xml"/><Relationship Id="rId86" Type="http://schemas.openxmlformats.org/officeDocument/2006/relationships/slide" Target="slides/slide85.xml"/><Relationship Id="rId59" Type="http://schemas.openxmlformats.org/officeDocument/2006/relationships/slide" Target="slides/slide58.xml"/><Relationship Id="rId51" Type="http://schemas.openxmlformats.org/officeDocument/2006/relationships/slide" Target="slides/slide50.xml"/><Relationship Id="rId66" Type="http://schemas.openxmlformats.org/officeDocument/2006/relationships/slide" Target="slides/slide65.xml"/><Relationship Id="rId55" Type="http://schemas.openxmlformats.org/officeDocument/2006/relationships/slide" Target="slides/slide54.xml"/><Relationship Id="rId34" Type="http://schemas.openxmlformats.org/officeDocument/2006/relationships/slide" Target="slides/slide33.xml"/><Relationship Id="rId81" Type="http://schemas.openxmlformats.org/officeDocument/2006/relationships/slide" Target="slides/slide80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76" Type="http://schemas.openxmlformats.org/officeDocument/2006/relationships/slide" Target="slides/slide75.xml"/><Relationship Id="rId8" Type="http://schemas.openxmlformats.org/officeDocument/2006/relationships/slide" Target="slides/slide7.xml"/><Relationship Id="rId65" Type="http://schemas.openxmlformats.org/officeDocument/2006/relationships/slide" Target="slides/slide64.xml"/><Relationship Id="rId67" Type="http://schemas.openxmlformats.org/officeDocument/2006/relationships/slide" Target="slides/slide66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6" Type="http://schemas.openxmlformats.org/officeDocument/2006/relationships/slide" Target="slides/slide25.xml"/><Relationship Id="rId100" Type="http://schemas.openxmlformats.org/officeDocument/2006/relationships/presProps" Target="presProps.xml"/><Relationship Id="rId11" Type="http://schemas.openxmlformats.org/officeDocument/2006/relationships/slide" Target="slides/slide10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91" Type="http://schemas.openxmlformats.org/officeDocument/2006/relationships/slide" Target="slides/slide90.xml"/><Relationship Id="rId93" Type="http://schemas.openxmlformats.org/officeDocument/2006/relationships/slide" Target="slides/slide92.xml"/><Relationship Id="rId78" Type="http://schemas.openxmlformats.org/officeDocument/2006/relationships/slide" Target="slides/slide77.xml"/><Relationship Id="rId15" Type="http://schemas.openxmlformats.org/officeDocument/2006/relationships/slide" Target="slides/slide14.xml"/><Relationship Id="rId2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A37CA-03A9-6243-8E8E-FB10A709A284}" type="datetimeFigureOut">
              <a:rPr lang="en-US" smtClean="0"/>
              <a:t>9/27/12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75AED-D4D9-DF49-9694-16077030C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80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54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4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4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4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62C986-3BDE-A345-994B-FCC472CF52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25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11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6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6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58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949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45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8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88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33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879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263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rgbClr val="0E00D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rgbClr val="0E00DC"/>
          </a:solidFill>
          <a:latin typeface="Comic Sans MS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rgbClr val="0E00DC"/>
          </a:solidFill>
          <a:latin typeface="Comic Sans MS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rgbClr val="0E00DC"/>
          </a:solidFill>
          <a:latin typeface="Comic Sans MS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rgbClr val="0E00DC"/>
          </a:solidFill>
          <a:latin typeface="Comic Sans MS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0E00DC"/>
          </a:solidFill>
          <a:latin typeface="Comic Sans M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0E00DC"/>
          </a:solidFill>
          <a:latin typeface="Comic Sans M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0E00DC"/>
          </a:solidFill>
          <a:latin typeface="Comic Sans M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0E00DC"/>
          </a:solidFill>
          <a:latin typeface="Comic Sans MS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.bin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/>
              <a:t>Giving an effective presentation:</a:t>
            </a:r>
            <a:br>
              <a:rPr lang="en-US"/>
            </a:br>
            <a:r>
              <a:rPr lang="en-US"/>
              <a:t>Using Powerpoint and structuring a scientific talk</a:t>
            </a:r>
          </a:p>
        </p:txBody>
      </p:sp>
      <p:sp>
        <p:nvSpPr>
          <p:cNvPr id="216067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1755775" y="2286000"/>
            <a:ext cx="5616575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Comic Sans MS" charset="0"/>
              </a:rPr>
              <a:t>based on a presentation at the</a:t>
            </a:r>
          </a:p>
          <a:p>
            <a:pPr algn="ctr"/>
            <a:r>
              <a:rPr lang="en-US" sz="2800">
                <a:latin typeface="Comic Sans MS" charset="0"/>
              </a:rPr>
              <a:t>2005 Pew Foundation meeting by</a:t>
            </a:r>
          </a:p>
          <a:p>
            <a:pPr algn="ctr"/>
            <a:r>
              <a:rPr lang="en-US" sz="2800" b="1">
                <a:latin typeface="Comic Sans MS" charset="0"/>
              </a:rPr>
              <a:t>Susan McConnell</a:t>
            </a:r>
            <a:endParaRPr lang="en-US" sz="2800">
              <a:latin typeface="Comic Sans MS" charset="0"/>
            </a:endParaRPr>
          </a:p>
          <a:p>
            <a:pPr algn="ctr"/>
            <a:r>
              <a:rPr lang="en-US" sz="1800">
                <a:latin typeface="Comic Sans MS" charset="0"/>
              </a:rPr>
              <a:t>Department of Biological Sciences</a:t>
            </a:r>
          </a:p>
          <a:p>
            <a:pPr algn="ctr"/>
            <a:r>
              <a:rPr lang="en-US" sz="1800">
                <a:latin typeface="Comic Sans MS" charset="0"/>
              </a:rPr>
              <a:t>Stanford University</a:t>
            </a:r>
          </a:p>
          <a:p>
            <a:pPr algn="ctr"/>
            <a:endParaRPr lang="en-US" sz="2800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/>
              <a:t>Powerpoint basics:</a:t>
            </a:r>
            <a:br>
              <a:rPr lang="en-US"/>
            </a:br>
            <a:r>
              <a:rPr lang="en-US"/>
              <a:t>1.  What font to use</a:t>
            </a:r>
          </a:p>
        </p:txBody>
      </p:sp>
      <p:sp>
        <p:nvSpPr>
          <p:cNvPr id="84995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695450" y="1787525"/>
            <a:ext cx="57721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>
                <a:latin typeface="Comic Sans MS" charset="0"/>
              </a:rPr>
              <a:t>Type size should be 18 points or larger:</a:t>
            </a:r>
          </a:p>
          <a:p>
            <a:pPr algn="ctr">
              <a:lnSpc>
                <a:spcPct val="160000"/>
              </a:lnSpc>
            </a:pPr>
            <a:r>
              <a:rPr lang="en-US" sz="1800">
                <a:latin typeface="Comic Sans MS" charset="0"/>
              </a:rPr>
              <a:t>18 point</a:t>
            </a:r>
            <a:endParaRPr lang="en-US">
              <a:latin typeface="Comic Sans MS" charset="0"/>
            </a:endParaRPr>
          </a:p>
          <a:p>
            <a:pPr algn="ctr">
              <a:lnSpc>
                <a:spcPct val="160000"/>
              </a:lnSpc>
            </a:pPr>
            <a:r>
              <a:rPr lang="en-US" sz="2000">
                <a:latin typeface="Comic Sans MS" charset="0"/>
              </a:rPr>
              <a:t>20 point</a:t>
            </a:r>
            <a:endParaRPr lang="en-US">
              <a:latin typeface="Comic Sans MS" charset="0"/>
            </a:endParaRPr>
          </a:p>
          <a:p>
            <a:pPr algn="ctr">
              <a:lnSpc>
                <a:spcPct val="160000"/>
              </a:lnSpc>
            </a:pPr>
            <a:r>
              <a:rPr lang="en-US">
                <a:latin typeface="Comic Sans MS" charset="0"/>
              </a:rPr>
              <a:t>24 point</a:t>
            </a:r>
          </a:p>
          <a:p>
            <a:pPr algn="ctr">
              <a:lnSpc>
                <a:spcPct val="160000"/>
              </a:lnSpc>
            </a:pPr>
            <a:r>
              <a:rPr lang="en-US" sz="2800">
                <a:latin typeface="Comic Sans MS" charset="0"/>
              </a:rPr>
              <a:t>28 point</a:t>
            </a:r>
          </a:p>
          <a:p>
            <a:pPr algn="ctr">
              <a:lnSpc>
                <a:spcPct val="160000"/>
              </a:lnSpc>
            </a:pPr>
            <a:r>
              <a:rPr lang="en-US" sz="3600">
                <a:latin typeface="Comic Sans MS" charset="0"/>
              </a:rPr>
              <a:t>36 point</a:t>
            </a:r>
            <a:endParaRPr lang="en-US">
              <a:solidFill>
                <a:srgbClr val="FF0000"/>
              </a:solidFill>
              <a:latin typeface="Trebuchet MS" charset="0"/>
            </a:endParaRP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5737225" y="6324600"/>
            <a:ext cx="31781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omic Sans MS" charset="0"/>
              </a:rPr>
              <a:t>* References can be in 14 point font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/>
              <a:t>Powerpoint basics:</a:t>
            </a:r>
            <a:br>
              <a:rPr lang="en-US"/>
            </a:br>
            <a:r>
              <a:rPr lang="en-US"/>
              <a:t>1.  What font to use</a:t>
            </a:r>
          </a:p>
        </p:txBody>
      </p:sp>
      <p:sp>
        <p:nvSpPr>
          <p:cNvPr id="86019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914400" y="2914650"/>
            <a:ext cx="73152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>
                <a:latin typeface="Comic Sans MS" charset="0"/>
              </a:rPr>
              <a:t>AVOID USING ALL CAPITAL LETTERS BECAUSE IT</a:t>
            </a:r>
            <a:r>
              <a:rPr lang="ja-JP" altLang="en-US" sz="2800">
                <a:latin typeface="Arial"/>
              </a:rPr>
              <a:t>’</a:t>
            </a:r>
            <a:r>
              <a:rPr lang="en-US" sz="2800">
                <a:latin typeface="Comic Sans MS" charset="0"/>
              </a:rPr>
              <a:t>S REALLY HARD TO READ!</a:t>
            </a:r>
            <a:endParaRPr lang="en-US" sz="2800">
              <a:solidFill>
                <a:srgbClr val="FF0000"/>
              </a:solidFill>
              <a:latin typeface="Trebuchet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/>
              <a:t>Powerpoint basics:</a:t>
            </a:r>
            <a:br>
              <a:rPr lang="en-US"/>
            </a:br>
            <a:r>
              <a:rPr lang="en-US"/>
              <a:t>2.  Color</a:t>
            </a:r>
          </a:p>
        </p:txBody>
      </p:sp>
      <p:sp>
        <p:nvSpPr>
          <p:cNvPr id="204803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914400" y="3097213"/>
            <a:ext cx="731520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>
                <a:latin typeface="Comic Sans MS" charset="0"/>
              </a:rPr>
              <a:t>Dark letters against a light background work.</a:t>
            </a:r>
            <a:endParaRPr lang="en-US">
              <a:solidFill>
                <a:srgbClr val="FF0000"/>
              </a:solidFill>
              <a:latin typeface="Trebuchet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304800" y="1524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2800">
                <a:solidFill>
                  <a:srgbClr val="FFFF00"/>
                </a:solidFill>
                <a:latin typeface="Comic Sans MS" charset="0"/>
              </a:rPr>
              <a:t>Powerpoint basics:</a:t>
            </a:r>
            <a:br>
              <a:rPr lang="en-US" sz="2800">
                <a:solidFill>
                  <a:srgbClr val="FFFF00"/>
                </a:solidFill>
                <a:latin typeface="Comic Sans MS" charset="0"/>
              </a:rPr>
            </a:br>
            <a:r>
              <a:rPr lang="en-US" sz="2800">
                <a:solidFill>
                  <a:srgbClr val="FFFF00"/>
                </a:solidFill>
                <a:latin typeface="Comic Sans MS" charset="0"/>
              </a:rPr>
              <a:t>2.  Color</a:t>
            </a:r>
            <a:endParaRPr lang="en-US" sz="2800">
              <a:solidFill>
                <a:srgbClr val="0E00DC"/>
              </a:solidFill>
              <a:latin typeface="Comic Sans MS" charset="0"/>
            </a:endParaRPr>
          </a:p>
        </p:txBody>
      </p:sp>
      <p:sp>
        <p:nvSpPr>
          <p:cNvPr id="88069" name="Line 5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914400" y="3097213"/>
            <a:ext cx="731520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>
                <a:solidFill>
                  <a:schemeClr val="bg1"/>
                </a:solidFill>
                <a:latin typeface="Comic Sans MS" charset="0"/>
              </a:rPr>
              <a:t>Light letters against a dark background also work.</a:t>
            </a:r>
            <a:endParaRPr lang="en-US">
              <a:solidFill>
                <a:schemeClr val="bg1"/>
              </a:solidFill>
              <a:latin typeface="Trebuchet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4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304800" y="1524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2800">
                <a:solidFill>
                  <a:srgbClr val="FFFF00"/>
                </a:solidFill>
                <a:latin typeface="Comic Sans MS" charset="0"/>
              </a:rPr>
              <a:t>Powerpoint basics:</a:t>
            </a:r>
            <a:br>
              <a:rPr lang="en-US" sz="2800">
                <a:solidFill>
                  <a:srgbClr val="FFFF00"/>
                </a:solidFill>
                <a:latin typeface="Comic Sans MS" charset="0"/>
              </a:rPr>
            </a:br>
            <a:r>
              <a:rPr lang="en-US" sz="2800">
                <a:solidFill>
                  <a:srgbClr val="FFFF00"/>
                </a:solidFill>
                <a:latin typeface="Comic Sans MS" charset="0"/>
              </a:rPr>
              <a:t>2.  Color</a:t>
            </a:r>
            <a:endParaRPr lang="en-US" sz="2800">
              <a:solidFill>
                <a:srgbClr val="0E00DC"/>
              </a:solidFill>
              <a:latin typeface="Comic Sans MS" charset="0"/>
            </a:endParaRPr>
          </a:p>
        </p:txBody>
      </p:sp>
      <p:sp>
        <p:nvSpPr>
          <p:cNvPr id="200709" name="Line 5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914400" y="2895600"/>
            <a:ext cx="73152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>
                <a:solidFill>
                  <a:schemeClr val="bg1"/>
                </a:solidFill>
                <a:latin typeface="Comic Sans MS" charset="0"/>
              </a:rPr>
              <a:t>Many experts feel that a dark blue or black background works best for talks in a large room.</a:t>
            </a:r>
            <a:endParaRPr lang="en-US">
              <a:solidFill>
                <a:schemeClr val="bg1"/>
              </a:solidFill>
              <a:latin typeface="Trebuchet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/>
              <a:t>Powerpoint basics:</a:t>
            </a:r>
            <a:br>
              <a:rPr lang="en-US"/>
            </a:br>
            <a:r>
              <a:rPr lang="en-US"/>
              <a:t>2.  Color</a:t>
            </a:r>
          </a:p>
        </p:txBody>
      </p:sp>
      <p:sp>
        <p:nvSpPr>
          <p:cNvPr id="208899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914400" y="2895600"/>
            <a:ext cx="73152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>
                <a:latin typeface="Comic Sans MS" charset="0"/>
              </a:rPr>
              <a:t>Dark letters against a light background  are best for smaller rooms and for teaching.</a:t>
            </a:r>
            <a:endParaRPr lang="en-US">
              <a:solidFill>
                <a:srgbClr val="FF0000"/>
              </a:solidFill>
              <a:latin typeface="Trebuchet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/>
              <a:t>Powerpoint basics:</a:t>
            </a:r>
            <a:br>
              <a:rPr lang="en-US"/>
            </a:br>
            <a:r>
              <a:rPr lang="en-US"/>
              <a:t>2.  Color</a:t>
            </a:r>
          </a:p>
        </p:txBody>
      </p:sp>
      <p:sp>
        <p:nvSpPr>
          <p:cNvPr id="89091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533400" y="2209800"/>
            <a:ext cx="8077200" cy="149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>
                <a:latin typeface="Comic Sans MS" charset="0"/>
              </a:rPr>
              <a:t>Avoid red-green combinations because a significant fraction of the human population is red-green colorblind.</a:t>
            </a:r>
            <a:endParaRPr lang="en-US">
              <a:solidFill>
                <a:srgbClr val="FF0000"/>
              </a:solidFill>
              <a:latin typeface="Trebuchet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/>
              <a:t>Powerpoint basics:</a:t>
            </a:r>
            <a:br>
              <a:rPr lang="en-US"/>
            </a:br>
            <a:r>
              <a:rPr lang="en-US"/>
              <a:t>2.  Color</a:t>
            </a:r>
          </a:p>
        </p:txBody>
      </p:sp>
      <p:sp>
        <p:nvSpPr>
          <p:cNvPr id="90115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533400" y="2209800"/>
            <a:ext cx="80772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>
                <a:latin typeface="Comic Sans MS" charset="0"/>
              </a:rPr>
              <a:t>Avoid red-green combinations because a large fraction of the human population is red-green colorblind.</a:t>
            </a:r>
            <a:endParaRPr lang="en-US">
              <a:solidFill>
                <a:srgbClr val="FF0000"/>
              </a:solidFill>
              <a:latin typeface="Trebuchet MS" charset="0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304800" y="3429000"/>
            <a:ext cx="8610600" cy="3276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1DF00"/>
                </a:solidFill>
                <a:latin typeface="Comic Sans MS" charset="0"/>
              </a:rPr>
              <a:t>Lots of people can</a:t>
            </a:r>
            <a:r>
              <a:rPr lang="ja-JP" altLang="en-US">
                <a:solidFill>
                  <a:srgbClr val="01DF00"/>
                </a:solidFill>
                <a:latin typeface="Arial"/>
              </a:rPr>
              <a:t>’</a:t>
            </a:r>
            <a:r>
              <a:rPr lang="en-US">
                <a:solidFill>
                  <a:srgbClr val="01DF00"/>
                </a:solidFill>
                <a:latin typeface="Comic Sans MS" charset="0"/>
              </a:rPr>
              <a:t>t read this –</a:t>
            </a:r>
          </a:p>
          <a:p>
            <a:pPr algn="ctr"/>
            <a:r>
              <a:rPr lang="en-US">
                <a:solidFill>
                  <a:srgbClr val="01DF00"/>
                </a:solidFill>
                <a:latin typeface="Comic Sans MS" charset="0"/>
              </a:rPr>
              <a:t>and even if they could, it makes your eyes hurt.</a:t>
            </a:r>
            <a:endParaRPr lang="en-US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/>
              <a:t>Powerpoint basics:</a:t>
            </a:r>
            <a:br>
              <a:rPr lang="en-US"/>
            </a:br>
            <a:r>
              <a:rPr lang="en-US"/>
              <a:t>2.  Color</a:t>
            </a:r>
          </a:p>
        </p:txBody>
      </p:sp>
      <p:sp>
        <p:nvSpPr>
          <p:cNvPr id="201731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533400" y="2209800"/>
            <a:ext cx="80772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>
                <a:latin typeface="Comic Sans MS" charset="0"/>
              </a:rPr>
              <a:t>Other color combinations can be equally bad:</a:t>
            </a:r>
            <a:endParaRPr lang="en-US">
              <a:solidFill>
                <a:srgbClr val="FF0000"/>
              </a:solidFill>
              <a:latin typeface="Trebuchet MS" charset="0"/>
            </a:endParaRPr>
          </a:p>
        </p:txBody>
      </p:sp>
      <p:pic>
        <p:nvPicPr>
          <p:cNvPr id="201734" name="Picture 6" descr="&#10;colors.jpg                                                     00027207PortaPup                       B7464D7A: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8643938" cy="330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/>
              <a:t>Powerpoint basics:</a:t>
            </a:r>
            <a:br>
              <a:rPr lang="en-US"/>
            </a:br>
            <a:r>
              <a:rPr lang="en-US"/>
              <a:t>2.  Color</a:t>
            </a:r>
          </a:p>
        </p:txBody>
      </p:sp>
      <p:sp>
        <p:nvSpPr>
          <p:cNvPr id="202755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533400" y="2209800"/>
            <a:ext cx="80772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>
                <a:latin typeface="Comic Sans MS" charset="0"/>
              </a:rPr>
              <a:t>View your slides in grayscale to ensure that there is adequate color contrast in each slide.</a:t>
            </a:r>
            <a:endParaRPr lang="en-US">
              <a:solidFill>
                <a:srgbClr val="FF0000"/>
              </a:solidFill>
              <a:latin typeface="Trebuchet MS" charset="0"/>
            </a:endParaRPr>
          </a:p>
        </p:txBody>
      </p:sp>
      <p:pic>
        <p:nvPicPr>
          <p:cNvPr id="202758" name="Picture 6" descr="&#10;colors.jpg                                                     00027207PortaPup                       B7464D7A: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8643938" cy="330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57400"/>
            <a:ext cx="77724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We may not be experts at public speaking, but we are all experts at </a:t>
            </a:r>
            <a:r>
              <a:rPr lang="en-US" u="sng"/>
              <a:t>listening</a:t>
            </a:r>
            <a:r>
              <a:rPr lang="en-US"/>
              <a:t> to talks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/>
              <a:t>Powerpoint basics:</a:t>
            </a:r>
            <a:br>
              <a:rPr lang="en-US"/>
            </a:br>
            <a:r>
              <a:rPr lang="en-US"/>
              <a:t>3.  Layout</a:t>
            </a:r>
          </a:p>
        </p:txBody>
      </p:sp>
      <p:sp>
        <p:nvSpPr>
          <p:cNvPr id="203779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533400" y="1828800"/>
            <a:ext cx="8077200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>
                <a:latin typeface="Comic Sans MS" charset="0"/>
              </a:rPr>
              <a:t>Keep the layout and style as consistent as possible </a:t>
            </a:r>
          </a:p>
          <a:p>
            <a:pPr algn="ctr">
              <a:lnSpc>
                <a:spcPct val="110000"/>
              </a:lnSpc>
            </a:pPr>
            <a:endParaRPr lang="en-US">
              <a:latin typeface="Comic Sans MS" charset="0"/>
            </a:endParaRPr>
          </a:p>
          <a:p>
            <a:pPr algn="ctr">
              <a:lnSpc>
                <a:spcPct val="110000"/>
              </a:lnSpc>
            </a:pPr>
            <a:r>
              <a:rPr lang="en-US">
                <a:latin typeface="Comic Sans MS" charset="0"/>
              </a:rPr>
              <a:t>Every slide should have a heading.</a:t>
            </a:r>
          </a:p>
          <a:p>
            <a:pPr algn="ctr">
              <a:lnSpc>
                <a:spcPct val="110000"/>
              </a:lnSpc>
            </a:pPr>
            <a:endParaRPr lang="en-US">
              <a:latin typeface="Comic Sans MS" charset="0"/>
            </a:endParaRPr>
          </a:p>
          <a:p>
            <a:pPr algn="ctr">
              <a:lnSpc>
                <a:spcPct val="110000"/>
              </a:lnSpc>
            </a:pPr>
            <a:r>
              <a:rPr lang="en-US">
                <a:latin typeface="Comic Sans MS" charset="0"/>
              </a:rPr>
              <a:t>Sentences are preferred if it</a:t>
            </a:r>
            <a:r>
              <a:rPr lang="ja-JP" altLang="en-US">
                <a:latin typeface="Arial"/>
              </a:rPr>
              <a:t>’</a:t>
            </a:r>
            <a:r>
              <a:rPr lang="en-US">
                <a:latin typeface="Comic Sans MS" charset="0"/>
              </a:rPr>
              <a:t>s possible</a:t>
            </a:r>
          </a:p>
          <a:p>
            <a:pPr algn="ctr">
              <a:lnSpc>
                <a:spcPct val="110000"/>
              </a:lnSpc>
            </a:pPr>
            <a:r>
              <a:rPr lang="en-US">
                <a:latin typeface="Comic Sans MS" charset="0"/>
              </a:rPr>
              <a:t>to make a statement.</a:t>
            </a:r>
          </a:p>
          <a:p>
            <a:pPr algn="ctr">
              <a:lnSpc>
                <a:spcPct val="110000"/>
              </a:lnSpc>
            </a:pPr>
            <a:endParaRPr lang="en-US">
              <a:latin typeface="Comic Sans MS" charset="0"/>
            </a:endParaRPr>
          </a:p>
          <a:p>
            <a:pPr algn="ctr">
              <a:lnSpc>
                <a:spcPct val="110000"/>
              </a:lnSpc>
            </a:pPr>
            <a:endParaRPr lang="en-US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/>
              <a:t>Powerpoint basics:</a:t>
            </a:r>
            <a:br>
              <a:rPr lang="en-US"/>
            </a:br>
            <a:r>
              <a:rPr lang="en-US"/>
              <a:t>3.  Layout</a:t>
            </a:r>
          </a:p>
        </p:txBody>
      </p:sp>
      <p:sp>
        <p:nvSpPr>
          <p:cNvPr id="92163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2209800" y="2914650"/>
            <a:ext cx="47244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>
                <a:latin typeface="Comic Sans MS" charset="0"/>
              </a:rPr>
              <a:t>Limit text blocks to no more than two lines each.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/>
              <a:t>Powerpoint basics:</a:t>
            </a:r>
            <a:br>
              <a:rPr lang="en-US"/>
            </a:br>
            <a:r>
              <a:rPr lang="en-US"/>
              <a:t>3.  Layout</a:t>
            </a:r>
          </a:p>
        </p:txBody>
      </p:sp>
      <p:sp>
        <p:nvSpPr>
          <p:cNvPr id="93187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533400" y="2286000"/>
            <a:ext cx="8077200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latin typeface="Comic Sans MS" charset="0"/>
              </a:rPr>
              <a:t>The reason for limiting text blocks to two lines is that when the text block goes on and on forever, people in the audience are going to have to make a huge effort to read the text, which will preclude them from paying attention to what you are saying.  Every time you lose their focus, your presentation suffers!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/>
              <a:t>Powerpoint basics:</a:t>
            </a:r>
            <a:br>
              <a:rPr lang="en-US"/>
            </a:br>
            <a:r>
              <a:rPr lang="en-US"/>
              <a:t>3.  Layout</a:t>
            </a:r>
          </a:p>
        </p:txBody>
      </p:sp>
      <p:sp>
        <p:nvSpPr>
          <p:cNvPr id="94211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533400" y="2286000"/>
            <a:ext cx="8077200" cy="24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>
                <a:latin typeface="Comic Sans MS" charset="0"/>
              </a:rPr>
              <a:t>Lists should contain no more than 3 items:</a:t>
            </a:r>
          </a:p>
          <a:p>
            <a:pPr algn="ctr">
              <a:lnSpc>
                <a:spcPct val="110000"/>
              </a:lnSpc>
            </a:pPr>
            <a:endParaRPr lang="en-US">
              <a:latin typeface="Comic Sans MS" charset="0"/>
            </a:endParaRPr>
          </a:p>
          <a:p>
            <a:pPr algn="ctr">
              <a:lnSpc>
                <a:spcPct val="110000"/>
              </a:lnSpc>
            </a:pPr>
            <a:r>
              <a:rPr lang="en-US">
                <a:latin typeface="Comic Sans MS" charset="0"/>
              </a:rPr>
              <a:t>•  Item 1</a:t>
            </a:r>
          </a:p>
          <a:p>
            <a:pPr algn="ctr">
              <a:lnSpc>
                <a:spcPct val="110000"/>
              </a:lnSpc>
            </a:pPr>
            <a:r>
              <a:rPr lang="en-US">
                <a:latin typeface="Comic Sans MS" charset="0"/>
              </a:rPr>
              <a:t>•  Item 2</a:t>
            </a:r>
          </a:p>
          <a:p>
            <a:pPr algn="ctr">
              <a:lnSpc>
                <a:spcPct val="110000"/>
              </a:lnSpc>
            </a:pPr>
            <a:r>
              <a:rPr lang="en-US">
                <a:latin typeface="Comic Sans MS" charset="0"/>
              </a:rPr>
              <a:t>•  Item 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/>
              <a:t>Powerpoint basics:</a:t>
            </a:r>
            <a:br>
              <a:rPr lang="en-US"/>
            </a:br>
            <a:r>
              <a:rPr lang="en-US"/>
              <a:t>3.  Layout</a:t>
            </a:r>
          </a:p>
        </p:txBody>
      </p:sp>
      <p:sp>
        <p:nvSpPr>
          <p:cNvPr id="239619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533400" y="1905000"/>
            <a:ext cx="80772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>
                <a:latin typeface="Comic Sans MS" charset="0"/>
              </a:rPr>
              <a:t>It is often effective to </a:t>
            </a:r>
            <a:r>
              <a:rPr lang="ja-JP" altLang="en-US">
                <a:latin typeface="Arial"/>
              </a:rPr>
              <a:t>“</a:t>
            </a:r>
            <a:r>
              <a:rPr lang="en-US">
                <a:latin typeface="Comic Sans MS" charset="0"/>
              </a:rPr>
              <a:t>unveil</a:t>
            </a:r>
            <a:r>
              <a:rPr lang="ja-JP" altLang="en-US">
                <a:latin typeface="Arial"/>
              </a:rPr>
              <a:t>”</a:t>
            </a:r>
            <a:r>
              <a:rPr lang="en-US">
                <a:latin typeface="Comic Sans MS" charset="0"/>
              </a:rPr>
              <a:t> your list one by one:</a:t>
            </a:r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685800" y="4343400"/>
            <a:ext cx="80772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buFontTx/>
              <a:buChar char="•"/>
            </a:pPr>
            <a:r>
              <a:rPr lang="en-US">
                <a:latin typeface="Comic Sans MS" charset="0"/>
              </a:rPr>
              <a:t>   Point 1</a:t>
            </a:r>
          </a:p>
        </p:txBody>
      </p:sp>
      <p:sp>
        <p:nvSpPr>
          <p:cNvPr id="239622" name="Text Box 6"/>
          <p:cNvSpPr txBox="1">
            <a:spLocks noChangeArrowheads="1"/>
          </p:cNvSpPr>
          <p:nvPr/>
        </p:nvSpPr>
        <p:spPr bwMode="auto">
          <a:xfrm>
            <a:off x="685800" y="4876800"/>
            <a:ext cx="80772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buFontTx/>
              <a:buChar char="•"/>
            </a:pPr>
            <a:r>
              <a:rPr lang="en-US">
                <a:latin typeface="Comic Sans MS" charset="0"/>
              </a:rPr>
              <a:t>   Point 2</a:t>
            </a:r>
          </a:p>
        </p:txBody>
      </p:sp>
      <p:sp>
        <p:nvSpPr>
          <p:cNvPr id="239623" name="Text Box 7"/>
          <p:cNvSpPr txBox="1">
            <a:spLocks noChangeArrowheads="1"/>
          </p:cNvSpPr>
          <p:nvPr/>
        </p:nvSpPr>
        <p:spPr bwMode="auto">
          <a:xfrm>
            <a:off x="685800" y="5383213"/>
            <a:ext cx="807720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buFontTx/>
              <a:buChar char="•"/>
            </a:pPr>
            <a:r>
              <a:rPr lang="en-US">
                <a:latin typeface="Comic Sans MS" charset="0"/>
              </a:rPr>
              <a:t>  Point 3</a:t>
            </a:r>
          </a:p>
        </p:txBody>
      </p:sp>
      <p:sp>
        <p:nvSpPr>
          <p:cNvPr id="239624" name="Text Box 8"/>
          <p:cNvSpPr txBox="1">
            <a:spLocks noChangeArrowheads="1"/>
          </p:cNvSpPr>
          <p:nvPr/>
        </p:nvSpPr>
        <p:spPr bwMode="auto">
          <a:xfrm>
            <a:off x="533400" y="2743200"/>
            <a:ext cx="80772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>
                <a:latin typeface="Comic Sans MS" charset="0"/>
              </a:rPr>
              <a:t>You can do this using the </a:t>
            </a:r>
            <a:r>
              <a:rPr lang="ja-JP" altLang="en-US">
                <a:latin typeface="Arial"/>
              </a:rPr>
              <a:t>“</a:t>
            </a:r>
            <a:r>
              <a:rPr lang="en-US">
                <a:latin typeface="Comic Sans MS" charset="0"/>
              </a:rPr>
              <a:t>Slide show</a:t>
            </a:r>
            <a:r>
              <a:rPr lang="ja-JP" altLang="en-US">
                <a:latin typeface="Arial"/>
              </a:rPr>
              <a:t>”</a:t>
            </a:r>
            <a:r>
              <a:rPr lang="en-US">
                <a:latin typeface="Comic Sans MS" charset="0"/>
              </a:rPr>
              <a:t> - </a:t>
            </a:r>
            <a:r>
              <a:rPr lang="ja-JP" altLang="en-US">
                <a:latin typeface="Arial"/>
              </a:rPr>
              <a:t>“</a:t>
            </a:r>
            <a:r>
              <a:rPr lang="en-US">
                <a:latin typeface="Comic Sans MS" charset="0"/>
              </a:rPr>
              <a:t>animations</a:t>
            </a:r>
            <a:r>
              <a:rPr lang="ja-JP" altLang="en-US">
                <a:latin typeface="Arial"/>
              </a:rPr>
              <a:t>”</a:t>
            </a:r>
            <a:r>
              <a:rPr lang="en-US">
                <a:latin typeface="Comic Sans MS" charset="0"/>
              </a:rPr>
              <a:t> -</a:t>
            </a:r>
            <a:r>
              <a:rPr lang="ja-JP" altLang="en-US">
                <a:latin typeface="Arial"/>
              </a:rPr>
              <a:t>”</a:t>
            </a:r>
            <a:r>
              <a:rPr lang="en-US">
                <a:latin typeface="Comic Sans MS" charset="0"/>
              </a:rPr>
              <a:t>custom</a:t>
            </a:r>
            <a:r>
              <a:rPr lang="ja-JP" altLang="en-US">
                <a:latin typeface="Arial"/>
              </a:rPr>
              <a:t>”</a:t>
            </a:r>
            <a:r>
              <a:rPr lang="en-US">
                <a:latin typeface="Comic Sans MS" charset="0"/>
              </a:rPr>
              <a:t>  - option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1" grpId="0" autoUpdateAnimBg="0"/>
      <p:bldP spid="239622" grpId="0" autoUpdateAnimBg="0"/>
      <p:bldP spid="239623" grpId="0" autoUpdateAnimBg="0"/>
      <p:bldP spid="23962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/>
              <a:t>Powerpoint basics:</a:t>
            </a:r>
            <a:br>
              <a:rPr lang="en-US"/>
            </a:br>
            <a:r>
              <a:rPr lang="en-US"/>
              <a:t>3.  Layout</a:t>
            </a:r>
          </a:p>
        </p:txBody>
      </p:sp>
      <p:sp>
        <p:nvSpPr>
          <p:cNvPr id="95235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3352800" y="1676400"/>
            <a:ext cx="2438400" cy="47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latin typeface="Comic Sans MS" charset="0"/>
              </a:rPr>
              <a:t>Avoid sublists!</a:t>
            </a:r>
          </a:p>
          <a:p>
            <a:pPr>
              <a:lnSpc>
                <a:spcPct val="110000"/>
              </a:lnSpc>
            </a:pPr>
            <a:endParaRPr lang="en-US">
              <a:latin typeface="Comic Sans MS" charset="0"/>
            </a:endParaRPr>
          </a:p>
          <a:p>
            <a:pPr>
              <a:lnSpc>
                <a:spcPct val="110000"/>
              </a:lnSpc>
            </a:pPr>
            <a:r>
              <a:rPr lang="en-US">
                <a:latin typeface="Comic Sans MS" charset="0"/>
              </a:rPr>
              <a:t>•  Item 1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en-US">
                <a:latin typeface="Comic Sans MS" charset="0"/>
              </a:rPr>
              <a:t> Item 1a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en-US">
                <a:latin typeface="Comic Sans MS" charset="0"/>
              </a:rPr>
              <a:t> Item 1b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en-US">
                <a:latin typeface="Comic Sans MS" charset="0"/>
              </a:rPr>
              <a:t> Item 1c</a:t>
            </a:r>
          </a:p>
          <a:p>
            <a:pPr>
              <a:lnSpc>
                <a:spcPct val="110000"/>
              </a:lnSpc>
            </a:pPr>
            <a:r>
              <a:rPr lang="en-US">
                <a:latin typeface="Comic Sans MS" charset="0"/>
              </a:rPr>
              <a:t>•  Item 2</a:t>
            </a:r>
          </a:p>
          <a:p>
            <a:pPr>
              <a:lnSpc>
                <a:spcPct val="110000"/>
              </a:lnSpc>
            </a:pPr>
            <a:r>
              <a:rPr lang="en-US">
                <a:latin typeface="Comic Sans MS" charset="0"/>
              </a:rPr>
              <a:t>      - Item 2a</a:t>
            </a:r>
          </a:p>
          <a:p>
            <a:pPr>
              <a:lnSpc>
                <a:spcPct val="110000"/>
              </a:lnSpc>
            </a:pPr>
            <a:r>
              <a:rPr lang="en-US">
                <a:latin typeface="Comic Sans MS" charset="0"/>
              </a:rPr>
              <a:t>      - Item 2b</a:t>
            </a:r>
          </a:p>
          <a:p>
            <a:pPr>
              <a:lnSpc>
                <a:spcPct val="110000"/>
              </a:lnSpc>
            </a:pPr>
            <a:r>
              <a:rPr lang="en-US">
                <a:latin typeface="Comic Sans MS" charset="0"/>
              </a:rPr>
              <a:t>•  Item 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/>
              <a:t>Powerpoint basics:</a:t>
            </a:r>
            <a:br>
              <a:rPr lang="en-US"/>
            </a:br>
            <a:r>
              <a:rPr lang="en-US"/>
              <a:t>3.  Layout</a:t>
            </a:r>
          </a:p>
        </p:txBody>
      </p:sp>
      <p:sp>
        <p:nvSpPr>
          <p:cNvPr id="96259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1600200" y="3097213"/>
            <a:ext cx="601980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>
                <a:latin typeface="Comic Sans MS" charset="0"/>
              </a:rPr>
              <a:t>Be generous with empty space.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/>
              <a:t>Powerpoint basics:</a:t>
            </a:r>
            <a:br>
              <a:rPr lang="en-US"/>
            </a:br>
            <a:r>
              <a:rPr lang="en-US"/>
              <a:t>3.  Layout</a:t>
            </a:r>
          </a:p>
        </p:txBody>
      </p:sp>
      <p:sp>
        <p:nvSpPr>
          <p:cNvPr id="97283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0" y="1524000"/>
            <a:ext cx="5715000" cy="445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>
                <a:latin typeface="Comic Sans MS" charset="0"/>
              </a:rPr>
              <a:t>If you try to cram too much into a slide, and place things too close to the sides, they can get cut off if you</a:t>
            </a:r>
            <a:r>
              <a:rPr lang="ja-JP" altLang="en-US" sz="3200">
                <a:latin typeface="Arial"/>
              </a:rPr>
              <a:t>’</a:t>
            </a:r>
            <a:r>
              <a:rPr lang="en-US" sz="3200">
                <a:latin typeface="Comic Sans MS" charset="0"/>
              </a:rPr>
              <a:t>re using a poor projector.  In any case, the slide looks all cluttered and junky.</a:t>
            </a:r>
          </a:p>
        </p:txBody>
      </p:sp>
      <p:sp>
        <p:nvSpPr>
          <p:cNvPr id="97286" name="Line 6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7287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2813" y="1524000"/>
            <a:ext cx="3151187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/>
              <a:t>Powerpoint basics:</a:t>
            </a:r>
            <a:br>
              <a:rPr lang="en-US"/>
            </a:br>
            <a:r>
              <a:rPr lang="en-US"/>
              <a:t>4.  Style</a:t>
            </a:r>
          </a:p>
        </p:txBody>
      </p:sp>
      <p:sp>
        <p:nvSpPr>
          <p:cNvPr id="98307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457200" y="2895600"/>
            <a:ext cx="81534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>
                <a:latin typeface="Comic Sans MS" charset="0"/>
              </a:rPr>
              <a:t>Try your best to include a</a:t>
            </a:r>
          </a:p>
          <a:p>
            <a:pPr algn="ctr">
              <a:lnSpc>
                <a:spcPct val="110000"/>
              </a:lnSpc>
            </a:pPr>
            <a:r>
              <a:rPr lang="en-US">
                <a:latin typeface="Comic Sans MS" charset="0"/>
              </a:rPr>
              <a:t>simple image on every slide.</a:t>
            </a:r>
          </a:p>
        </p:txBody>
      </p:sp>
      <p:sp>
        <p:nvSpPr>
          <p:cNvPr id="98309" name="Line 5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/>
              <a:t>Powerpoint basics:</a:t>
            </a:r>
            <a:br>
              <a:rPr lang="en-US"/>
            </a:br>
            <a:r>
              <a:rPr lang="en-US"/>
              <a:t>4.  Style</a:t>
            </a:r>
          </a:p>
        </p:txBody>
      </p:sp>
      <p:sp>
        <p:nvSpPr>
          <p:cNvPr id="104455" name="Line 7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609600" y="2693988"/>
            <a:ext cx="7924800" cy="149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>
                <a:latin typeface="Comic Sans MS" charset="0"/>
              </a:rPr>
              <a:t>Limit the number of items on each slide.</a:t>
            </a:r>
          </a:p>
          <a:p>
            <a:pPr algn="ctr">
              <a:lnSpc>
                <a:spcPct val="110000"/>
              </a:lnSpc>
            </a:pPr>
            <a:endParaRPr lang="en-US">
              <a:latin typeface="Comic Sans MS" charset="0"/>
            </a:endParaRPr>
          </a:p>
          <a:p>
            <a:pPr algn="ctr">
              <a:lnSpc>
                <a:spcPct val="110000"/>
              </a:lnSpc>
            </a:pPr>
            <a:r>
              <a:rPr lang="en-US">
                <a:latin typeface="Comic Sans MS" charset="0"/>
              </a:rPr>
              <a:t>Each slide should make just one or two points!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57400"/>
            <a:ext cx="7772400" cy="1143000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What do you want from a talk?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/>
              <a:t>Powerpoint basics:</a:t>
            </a:r>
            <a:br>
              <a:rPr lang="en-US"/>
            </a:br>
            <a:r>
              <a:rPr lang="en-US"/>
              <a:t>4.  Style</a:t>
            </a:r>
          </a:p>
        </p:txBody>
      </p:sp>
      <p:sp>
        <p:nvSpPr>
          <p:cNvPr id="103427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4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536700"/>
            <a:ext cx="3352800" cy="278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3431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25" y="4419600"/>
            <a:ext cx="23780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3432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2662238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3717925" y="5962650"/>
            <a:ext cx="1436688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E00DC"/>
                </a:solidFill>
                <a:latin typeface="Comic Sans MS" charset="0"/>
              </a:rPr>
              <a:t>Arrrgh!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/>
              <a:t>Powerpoint basics:</a:t>
            </a:r>
            <a:br>
              <a:rPr lang="en-US"/>
            </a:br>
            <a:r>
              <a:rPr lang="en-US"/>
              <a:t>4.  Style</a:t>
            </a: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1676400" y="2819400"/>
            <a:ext cx="5867400" cy="149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>
                <a:latin typeface="Comic Sans MS" charset="0"/>
              </a:rPr>
              <a:t>Don</a:t>
            </a:r>
            <a:r>
              <a:rPr lang="ja-JP" altLang="en-US">
                <a:latin typeface="Arial"/>
              </a:rPr>
              <a:t>’</a:t>
            </a:r>
            <a:r>
              <a:rPr lang="en-US">
                <a:latin typeface="Comic Sans MS" charset="0"/>
              </a:rPr>
              <a:t>t try to show too many slides.</a:t>
            </a:r>
          </a:p>
          <a:p>
            <a:pPr algn="ctr">
              <a:lnSpc>
                <a:spcPct val="110000"/>
              </a:lnSpc>
            </a:pPr>
            <a:endParaRPr lang="en-US">
              <a:latin typeface="Comic Sans MS" charset="0"/>
            </a:endParaRPr>
          </a:p>
          <a:p>
            <a:pPr algn="ctr">
              <a:lnSpc>
                <a:spcPct val="110000"/>
              </a:lnSpc>
            </a:pPr>
            <a:r>
              <a:rPr lang="en-US">
                <a:latin typeface="Comic Sans MS" charset="0"/>
              </a:rPr>
              <a:t>Often, less is more.</a:t>
            </a:r>
          </a:p>
        </p:txBody>
      </p:sp>
      <p:sp>
        <p:nvSpPr>
          <p:cNvPr id="105476" name="Line 4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very easy to use Powerpoint really badly</a:t>
            </a:r>
          </a:p>
        </p:txBody>
      </p:sp>
      <p:sp>
        <p:nvSpPr>
          <p:cNvPr id="108548" name="Line 4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4017963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4572000" y="152400"/>
            <a:ext cx="4572000" cy="522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/>
              <a:t>Emk1 knockdown inhibits lumen formation in MDCK cells:</a:t>
            </a:r>
          </a:p>
          <a:p>
            <a:endParaRPr lang="en-US" sz="1600"/>
          </a:p>
          <a:p>
            <a:pPr>
              <a:buFontTx/>
              <a:buChar char="-"/>
            </a:pPr>
            <a:r>
              <a:rPr lang="en-US" sz="1600"/>
              <a:t>RT-PCR: EMK1 is effectively knocked down in MDCK cells 24 hours after transfection with P-SUPER (control) or P-SUPER-siEMK1 plasmid; knockdown confirmed on the right with antibodies to EMK1.</a:t>
            </a:r>
          </a:p>
          <a:p>
            <a:pPr>
              <a:buFontTx/>
              <a:buChar char="-"/>
            </a:pPr>
            <a:endParaRPr lang="en-US" sz="1600"/>
          </a:p>
          <a:p>
            <a:pPr>
              <a:buFontTx/>
              <a:buChar char="-"/>
            </a:pPr>
            <a:r>
              <a:rPr lang="en-US" sz="1600"/>
              <a:t> Collagen overlay assay:  cells cultured 24 h on collagen I before being overlaid with additional collagen on the apical surface,  analyzed 24 h later. Note the lack of lumen in EMK1-KO cultures.</a:t>
            </a:r>
          </a:p>
          <a:p>
            <a:pPr>
              <a:buFontTx/>
              <a:buChar char="-"/>
            </a:pPr>
            <a:endParaRPr lang="en-US" sz="1600"/>
          </a:p>
          <a:p>
            <a:pPr>
              <a:buFontTx/>
              <a:buChar char="-"/>
            </a:pPr>
            <a:r>
              <a:rPr lang="en-US" sz="1600"/>
              <a:t> Ca switch: control or EMK1-KO cells were plated in low Ca medium 24 h upon transfection with pSUPER or pSUPER-KO. After 12 h, cultures were switched to normal medium for 24 h. Transmission EM of cells sectioned perpendicular to the substratum shows lack of microvilli in EMK1-KO cells.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 takes some work and forethought</a:t>
            </a:r>
            <a:br>
              <a:rPr lang="en-US"/>
            </a:br>
            <a:r>
              <a:rPr lang="en-US"/>
              <a:t>to use Powerpoint well</a:t>
            </a:r>
          </a:p>
        </p:txBody>
      </p:sp>
      <p:sp>
        <p:nvSpPr>
          <p:cNvPr id="176132" name="Line 4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 takes some work and forethought</a:t>
            </a:r>
            <a:br>
              <a:rPr lang="en-US"/>
            </a:br>
            <a:r>
              <a:rPr lang="en-US"/>
              <a:t>to use Powerpoint well</a:t>
            </a:r>
          </a:p>
        </p:txBody>
      </p:sp>
      <p:sp>
        <p:nvSpPr>
          <p:cNvPr id="217091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2" name="Text Box 4"/>
          <p:cNvSpPr txBox="1">
            <a:spLocks noChangeArrowheads="1"/>
          </p:cNvSpPr>
          <p:nvPr/>
        </p:nvSpPr>
        <p:spPr bwMode="auto">
          <a:xfrm>
            <a:off x="1295400" y="3108325"/>
            <a:ext cx="6569075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Comic Sans MS" charset="0"/>
              </a:rPr>
              <a:t>Let</a:t>
            </a:r>
            <a:r>
              <a:rPr lang="ja-JP" altLang="en-US" sz="2800">
                <a:solidFill>
                  <a:srgbClr val="FF0000"/>
                </a:solidFill>
                <a:latin typeface="Arial"/>
              </a:rPr>
              <a:t>’</a:t>
            </a:r>
            <a:r>
              <a:rPr lang="en-US" sz="2800">
                <a:solidFill>
                  <a:srgbClr val="FF0000"/>
                </a:solidFill>
                <a:latin typeface="Comic Sans MS" charset="0"/>
              </a:rPr>
              <a:t>s break down the previous slide into its minimum </a:t>
            </a:r>
            <a:r>
              <a:rPr lang="en-US" sz="2800" u="sng">
                <a:solidFill>
                  <a:srgbClr val="FF0000"/>
                </a:solidFill>
                <a:latin typeface="Comic Sans MS" charset="0"/>
              </a:rPr>
              <a:t>essential</a:t>
            </a:r>
            <a:r>
              <a:rPr lang="en-US" sz="2800">
                <a:solidFill>
                  <a:srgbClr val="FF0000"/>
                </a:solidFill>
                <a:latin typeface="Comic Sans MS" charset="0"/>
              </a:rPr>
              <a:t> components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7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2590800"/>
            <a:ext cx="5483225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1050925" y="3503613"/>
            <a:ext cx="12461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E00DC"/>
                </a:solidFill>
                <a:latin typeface="Comic Sans MS" charset="0"/>
              </a:rPr>
              <a:t>RT-PCR</a:t>
            </a:r>
          </a:p>
        </p:txBody>
      </p:sp>
      <p:sp>
        <p:nvSpPr>
          <p:cNvPr id="143369" name="Rectangle 9"/>
          <p:cNvSpPr>
            <a:spLocks noChangeArrowheads="1"/>
          </p:cNvSpPr>
          <p:nvPr/>
        </p:nvSpPr>
        <p:spPr bwMode="auto">
          <a:xfrm>
            <a:off x="990600" y="4038600"/>
            <a:ext cx="14319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E00DC"/>
                </a:solidFill>
                <a:latin typeface="Comic Sans MS" charset="0"/>
              </a:rPr>
              <a:t>Western</a:t>
            </a:r>
          </a:p>
        </p:txBody>
      </p:sp>
      <p:sp>
        <p:nvSpPr>
          <p:cNvPr id="143370" name="Rectangle 10"/>
          <p:cNvSpPr>
            <a:spLocks noChangeArrowheads="1"/>
          </p:cNvSpPr>
          <p:nvPr/>
        </p:nvSpPr>
        <p:spPr bwMode="auto">
          <a:xfrm>
            <a:off x="2438400" y="2590800"/>
            <a:ext cx="2133600" cy="2057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71" name="Rectangle 11"/>
          <p:cNvSpPr>
            <a:spLocks noChangeArrowheads="1"/>
          </p:cNvSpPr>
          <p:nvPr/>
        </p:nvSpPr>
        <p:spPr bwMode="auto">
          <a:xfrm>
            <a:off x="4648200" y="2590800"/>
            <a:ext cx="3352800" cy="2057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72" name="Rectangle 12"/>
          <p:cNvSpPr>
            <a:spLocks noChangeArrowheads="1"/>
          </p:cNvSpPr>
          <p:nvPr/>
        </p:nvSpPr>
        <p:spPr bwMode="auto">
          <a:xfrm>
            <a:off x="4800600" y="4740275"/>
            <a:ext cx="29130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E00DC"/>
                </a:solidFill>
                <a:latin typeface="Comic Sans MS" charset="0"/>
              </a:rPr>
              <a:t>MDCK (kidney)cells</a:t>
            </a:r>
          </a:p>
        </p:txBody>
      </p:sp>
      <p:sp>
        <p:nvSpPr>
          <p:cNvPr id="143373" name="Rectangle 13"/>
          <p:cNvSpPr>
            <a:spLocks noChangeArrowheads="1"/>
          </p:cNvSpPr>
          <p:nvPr/>
        </p:nvSpPr>
        <p:spPr bwMode="auto">
          <a:xfrm>
            <a:off x="4587875" y="2438400"/>
            <a:ext cx="3505200" cy="281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77" name="Rectangle 1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EMK1 / Par1 can be knocked down in</a:t>
            </a:r>
            <a:br>
              <a:rPr lang="en-US"/>
            </a:br>
            <a:r>
              <a:rPr lang="en-US"/>
              <a:t>MDCK (kidney) cells using siRNA methods</a:t>
            </a:r>
          </a:p>
        </p:txBody>
      </p:sp>
      <p:sp>
        <p:nvSpPr>
          <p:cNvPr id="143378" name="Line 18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6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2590800"/>
            <a:ext cx="5483225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1050925" y="3503613"/>
            <a:ext cx="12461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E00DC"/>
                </a:solidFill>
                <a:latin typeface="Comic Sans MS" charset="0"/>
              </a:rPr>
              <a:t>RT-PCR</a:t>
            </a:r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990600" y="4038600"/>
            <a:ext cx="14319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E00DC"/>
                </a:solidFill>
                <a:latin typeface="Comic Sans MS" charset="0"/>
              </a:rPr>
              <a:t>Western</a:t>
            </a:r>
          </a:p>
        </p:txBody>
      </p:sp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2438400" y="2590800"/>
            <a:ext cx="2133600" cy="2057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0" name="Rectangle 8"/>
          <p:cNvSpPr>
            <a:spLocks noChangeArrowheads="1"/>
          </p:cNvSpPr>
          <p:nvPr/>
        </p:nvSpPr>
        <p:spPr bwMode="auto">
          <a:xfrm>
            <a:off x="4648200" y="2590800"/>
            <a:ext cx="3352800" cy="2057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1" name="Rectangle 9"/>
          <p:cNvSpPr>
            <a:spLocks noChangeArrowheads="1"/>
          </p:cNvSpPr>
          <p:nvPr/>
        </p:nvSpPr>
        <p:spPr bwMode="auto">
          <a:xfrm>
            <a:off x="5464175" y="4740275"/>
            <a:ext cx="17748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E00DC"/>
                </a:solidFill>
                <a:latin typeface="Comic Sans MS" charset="0"/>
              </a:rPr>
              <a:t>MDCK cells</a:t>
            </a:r>
          </a:p>
        </p:txBody>
      </p:sp>
      <p:sp>
        <p:nvSpPr>
          <p:cNvPr id="172044" name="Rectangle 1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EMK1 / Par1 can be knocked down in</a:t>
            </a:r>
            <a:br>
              <a:rPr lang="en-US"/>
            </a:br>
            <a:r>
              <a:rPr lang="en-US"/>
              <a:t>MDCK (kidney) cells using siRNA methods</a:t>
            </a:r>
          </a:p>
        </p:txBody>
      </p:sp>
      <p:sp>
        <p:nvSpPr>
          <p:cNvPr id="172045" name="Line 1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5" name="Rectangle 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MDCK cells form a lumen</a:t>
            </a:r>
            <a:br>
              <a:rPr lang="en-US"/>
            </a:br>
            <a:r>
              <a:rPr lang="en-US"/>
              <a:t>following a change in extracellular [Ca</a:t>
            </a:r>
            <a:r>
              <a:rPr lang="en-US" baseline="30000"/>
              <a:t>++ </a:t>
            </a:r>
            <a:r>
              <a:rPr lang="en-US"/>
              <a:t>]</a:t>
            </a:r>
          </a:p>
        </p:txBody>
      </p:sp>
      <p:sp>
        <p:nvSpPr>
          <p:cNvPr id="173075" name="Rectangle 19"/>
          <p:cNvSpPr>
            <a:spLocks noChangeArrowheads="1"/>
          </p:cNvSpPr>
          <p:nvPr/>
        </p:nvSpPr>
        <p:spPr bwMode="auto">
          <a:xfrm>
            <a:off x="2590800" y="5943600"/>
            <a:ext cx="10175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1DF00"/>
                </a:solidFill>
                <a:latin typeface="Comic Sans MS" charset="0"/>
              </a:rPr>
              <a:t>gp135</a:t>
            </a:r>
          </a:p>
        </p:txBody>
      </p:sp>
      <p:pic>
        <p:nvPicPr>
          <p:cNvPr id="173076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368550"/>
            <a:ext cx="7772400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3077" name="Rectangle 21"/>
          <p:cNvSpPr>
            <a:spLocks noChangeArrowheads="1"/>
          </p:cNvSpPr>
          <p:nvPr/>
        </p:nvSpPr>
        <p:spPr bwMode="auto">
          <a:xfrm>
            <a:off x="3859213" y="5945188"/>
            <a:ext cx="15065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80"/>
                </a:solidFill>
                <a:latin typeface="Symbol" charset="0"/>
              </a:rPr>
              <a:t>b</a:t>
            </a:r>
            <a:r>
              <a:rPr lang="en-US">
                <a:solidFill>
                  <a:srgbClr val="FF0080"/>
                </a:solidFill>
                <a:latin typeface="Comic Sans MS" charset="0"/>
              </a:rPr>
              <a:t>-catenin</a:t>
            </a:r>
          </a:p>
        </p:txBody>
      </p:sp>
      <p:sp>
        <p:nvSpPr>
          <p:cNvPr id="173078" name="Rectangle 22"/>
          <p:cNvSpPr>
            <a:spLocks noChangeArrowheads="1"/>
          </p:cNvSpPr>
          <p:nvPr/>
        </p:nvSpPr>
        <p:spPr bwMode="auto">
          <a:xfrm>
            <a:off x="5575300" y="5943600"/>
            <a:ext cx="9017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E00DC"/>
                </a:solidFill>
                <a:latin typeface="Comic Sans MS" charset="0"/>
              </a:rPr>
              <a:t>ZO-1</a:t>
            </a:r>
          </a:p>
        </p:txBody>
      </p:sp>
      <p:sp>
        <p:nvSpPr>
          <p:cNvPr id="173079" name="Rectangle 23"/>
          <p:cNvSpPr>
            <a:spLocks noChangeArrowheads="1"/>
          </p:cNvSpPr>
          <p:nvPr/>
        </p:nvSpPr>
        <p:spPr bwMode="auto">
          <a:xfrm>
            <a:off x="4587875" y="2286000"/>
            <a:ext cx="4098925" cy="3352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81" name="Line 25"/>
          <p:cNvSpPr>
            <a:spLocks noChangeShapeType="1"/>
          </p:cNvSpPr>
          <p:nvPr/>
        </p:nvSpPr>
        <p:spPr bwMode="auto">
          <a:xfrm>
            <a:off x="3962400" y="351155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82" name="Rectangle 26"/>
          <p:cNvSpPr>
            <a:spLocks noChangeArrowheads="1"/>
          </p:cNvSpPr>
          <p:nvPr/>
        </p:nvSpPr>
        <p:spPr bwMode="auto">
          <a:xfrm>
            <a:off x="4587875" y="4441825"/>
            <a:ext cx="28289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omic Sans MS" charset="0"/>
              </a:rPr>
              <a:t>Side view of lumen</a:t>
            </a:r>
          </a:p>
        </p:txBody>
      </p:sp>
      <p:sp>
        <p:nvSpPr>
          <p:cNvPr id="173083" name="Line 27"/>
          <p:cNvSpPr>
            <a:spLocks noChangeShapeType="1"/>
          </p:cNvSpPr>
          <p:nvPr/>
        </p:nvSpPr>
        <p:spPr bwMode="auto">
          <a:xfrm>
            <a:off x="3962400" y="473075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84" name="Rectangle 28"/>
          <p:cNvSpPr>
            <a:spLocks noChangeArrowheads="1"/>
          </p:cNvSpPr>
          <p:nvPr/>
        </p:nvSpPr>
        <p:spPr bwMode="auto">
          <a:xfrm>
            <a:off x="1600200" y="1905000"/>
            <a:ext cx="137477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omic Sans MS" charset="0"/>
              </a:rPr>
              <a:t>MDCK cells</a:t>
            </a:r>
          </a:p>
        </p:txBody>
      </p:sp>
      <p:sp>
        <p:nvSpPr>
          <p:cNvPr id="173085" name="Rectangle 29"/>
          <p:cNvSpPr>
            <a:spLocks noChangeArrowheads="1"/>
          </p:cNvSpPr>
          <p:nvPr/>
        </p:nvSpPr>
        <p:spPr bwMode="auto">
          <a:xfrm>
            <a:off x="2514600" y="5943600"/>
            <a:ext cx="3962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86" name="Line 30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87" name="Rectangle 31"/>
          <p:cNvSpPr>
            <a:spLocks noChangeArrowheads="1"/>
          </p:cNvSpPr>
          <p:nvPr/>
        </p:nvSpPr>
        <p:spPr bwMode="auto">
          <a:xfrm>
            <a:off x="762000" y="4495800"/>
            <a:ext cx="7331075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88" name="Rectangle 32"/>
          <p:cNvSpPr>
            <a:spLocks noChangeArrowheads="1"/>
          </p:cNvSpPr>
          <p:nvPr/>
        </p:nvSpPr>
        <p:spPr bwMode="auto">
          <a:xfrm>
            <a:off x="4587875" y="3222625"/>
            <a:ext cx="37195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omic Sans MS" charset="0"/>
              </a:rPr>
              <a:t>Surface view from lumen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MDCK cells form a lumen</a:t>
            </a:r>
            <a:br>
              <a:rPr lang="en-US"/>
            </a:br>
            <a:r>
              <a:rPr lang="en-US"/>
              <a:t>following a change in extracellular [Ca</a:t>
            </a:r>
            <a:r>
              <a:rPr lang="en-US" baseline="30000"/>
              <a:t>++ </a:t>
            </a:r>
            <a:r>
              <a:rPr lang="en-US"/>
              <a:t>]</a:t>
            </a:r>
          </a:p>
        </p:txBody>
      </p:sp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2590800" y="5943600"/>
            <a:ext cx="10175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1DF00"/>
                </a:solidFill>
                <a:latin typeface="Comic Sans MS" charset="0"/>
              </a:rPr>
              <a:t>gp135</a:t>
            </a:r>
          </a:p>
        </p:txBody>
      </p:sp>
      <p:pic>
        <p:nvPicPr>
          <p:cNvPr id="2068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368550"/>
            <a:ext cx="7772400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3859213" y="5945188"/>
            <a:ext cx="15065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80"/>
                </a:solidFill>
                <a:latin typeface="Symbol" charset="0"/>
              </a:rPr>
              <a:t>b</a:t>
            </a:r>
            <a:r>
              <a:rPr lang="en-US">
                <a:solidFill>
                  <a:srgbClr val="FF0080"/>
                </a:solidFill>
                <a:latin typeface="Comic Sans MS" charset="0"/>
              </a:rPr>
              <a:t>-catenin</a:t>
            </a:r>
          </a:p>
        </p:txBody>
      </p:sp>
      <p:sp>
        <p:nvSpPr>
          <p:cNvPr id="206854" name="Rectangle 6"/>
          <p:cNvSpPr>
            <a:spLocks noChangeArrowheads="1"/>
          </p:cNvSpPr>
          <p:nvPr/>
        </p:nvSpPr>
        <p:spPr bwMode="auto">
          <a:xfrm>
            <a:off x="5575300" y="5943600"/>
            <a:ext cx="9017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E00DC"/>
                </a:solidFill>
                <a:latin typeface="Comic Sans MS" charset="0"/>
              </a:rPr>
              <a:t>ZO-1</a:t>
            </a:r>
          </a:p>
        </p:txBody>
      </p:sp>
      <p:sp>
        <p:nvSpPr>
          <p:cNvPr id="206855" name="Rectangle 7"/>
          <p:cNvSpPr>
            <a:spLocks noChangeArrowheads="1"/>
          </p:cNvSpPr>
          <p:nvPr/>
        </p:nvSpPr>
        <p:spPr bwMode="auto">
          <a:xfrm>
            <a:off x="4587875" y="2286000"/>
            <a:ext cx="4098925" cy="3352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6" name="Rectangle 8"/>
          <p:cNvSpPr>
            <a:spLocks noChangeArrowheads="1"/>
          </p:cNvSpPr>
          <p:nvPr/>
        </p:nvSpPr>
        <p:spPr bwMode="auto">
          <a:xfrm>
            <a:off x="4587875" y="3222625"/>
            <a:ext cx="37195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omic Sans MS" charset="0"/>
              </a:rPr>
              <a:t>Surface view from lumen</a:t>
            </a:r>
          </a:p>
        </p:txBody>
      </p:sp>
      <p:sp>
        <p:nvSpPr>
          <p:cNvPr id="206857" name="Line 9"/>
          <p:cNvSpPr>
            <a:spLocks noChangeShapeType="1"/>
          </p:cNvSpPr>
          <p:nvPr/>
        </p:nvSpPr>
        <p:spPr bwMode="auto">
          <a:xfrm>
            <a:off x="3962400" y="351155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8" name="Rectangle 10"/>
          <p:cNvSpPr>
            <a:spLocks noChangeArrowheads="1"/>
          </p:cNvSpPr>
          <p:nvPr/>
        </p:nvSpPr>
        <p:spPr bwMode="auto">
          <a:xfrm>
            <a:off x="4587875" y="4441825"/>
            <a:ext cx="28289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omic Sans MS" charset="0"/>
              </a:rPr>
              <a:t>Side view of lumen</a:t>
            </a:r>
          </a:p>
        </p:txBody>
      </p:sp>
      <p:sp>
        <p:nvSpPr>
          <p:cNvPr id="206859" name="Line 11"/>
          <p:cNvSpPr>
            <a:spLocks noChangeShapeType="1"/>
          </p:cNvSpPr>
          <p:nvPr/>
        </p:nvSpPr>
        <p:spPr bwMode="auto">
          <a:xfrm>
            <a:off x="3962400" y="473075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60" name="Rectangle 12"/>
          <p:cNvSpPr>
            <a:spLocks noChangeArrowheads="1"/>
          </p:cNvSpPr>
          <p:nvPr/>
        </p:nvSpPr>
        <p:spPr bwMode="auto">
          <a:xfrm>
            <a:off x="1600200" y="1905000"/>
            <a:ext cx="137477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omic Sans MS" charset="0"/>
              </a:rPr>
              <a:t>MDCK cells</a:t>
            </a:r>
          </a:p>
        </p:txBody>
      </p:sp>
      <p:sp>
        <p:nvSpPr>
          <p:cNvPr id="206861" name="Rectangle 13"/>
          <p:cNvSpPr>
            <a:spLocks noChangeArrowheads="1"/>
          </p:cNvSpPr>
          <p:nvPr/>
        </p:nvSpPr>
        <p:spPr bwMode="auto">
          <a:xfrm>
            <a:off x="2514600" y="5943600"/>
            <a:ext cx="3962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62" name="Line 14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0" name="Text Box 4"/>
          <p:cNvSpPr txBox="1">
            <a:spLocks noChangeArrowheads="1"/>
          </p:cNvSpPr>
          <p:nvPr/>
        </p:nvSpPr>
        <p:spPr bwMode="auto">
          <a:xfrm>
            <a:off x="974725" y="987425"/>
            <a:ext cx="7410450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omic Sans MS" charset="0"/>
              </a:rPr>
              <a:t>Before planning your talk think about its purpose,</a:t>
            </a:r>
          </a:p>
          <a:p>
            <a:r>
              <a:rPr lang="en-US">
                <a:latin typeface="Comic Sans MS" charset="0"/>
              </a:rPr>
              <a:t>the audience you will be talking to, and the setting.</a:t>
            </a:r>
          </a:p>
          <a:p>
            <a:endParaRPr lang="en-US">
              <a:latin typeface="Comic Sans MS" charset="0"/>
            </a:endParaRPr>
          </a:p>
          <a:p>
            <a:r>
              <a:rPr lang="en-US">
                <a:latin typeface="Comic Sans MS" charset="0"/>
              </a:rPr>
              <a:t>Don</a:t>
            </a:r>
            <a:r>
              <a:rPr lang="ja-JP" altLang="en-US">
                <a:latin typeface="Arial"/>
              </a:rPr>
              <a:t>’</a:t>
            </a:r>
            <a:r>
              <a:rPr lang="en-US">
                <a:latin typeface="Comic Sans MS" charset="0"/>
              </a:rPr>
              <a:t>t assume the audience will all be experts. </a:t>
            </a:r>
          </a:p>
          <a:p>
            <a:endParaRPr lang="en-US">
              <a:latin typeface="Comic Sans MS" charset="0"/>
            </a:endParaRPr>
          </a:p>
          <a:p>
            <a:r>
              <a:rPr lang="en-US">
                <a:latin typeface="Comic Sans MS" charset="0"/>
              </a:rPr>
              <a:t>Never underestimate your audience!</a:t>
            </a:r>
          </a:p>
          <a:p>
            <a:endParaRPr lang="en-US">
              <a:latin typeface="Comic Sans MS" charset="0"/>
            </a:endParaRPr>
          </a:p>
          <a:p>
            <a:r>
              <a:rPr lang="en-US">
                <a:latin typeface="Comic Sans MS" charset="0"/>
              </a:rPr>
              <a:t>Check on the time that has been allotted to you.</a:t>
            </a:r>
          </a:p>
          <a:p>
            <a:endParaRPr lang="en-US">
              <a:latin typeface="Comic Sans MS" charset="0"/>
            </a:endParaRPr>
          </a:p>
          <a:p>
            <a:r>
              <a:rPr lang="en-US">
                <a:latin typeface="Comic Sans MS" charset="0"/>
              </a:rPr>
              <a:t>How big is the room?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2590800" y="5943600"/>
            <a:ext cx="10175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1DF00"/>
                </a:solidFill>
                <a:latin typeface="Comic Sans MS" charset="0"/>
              </a:rPr>
              <a:t>gp135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Lumen formation is blocked</a:t>
            </a:r>
            <a:br>
              <a:rPr lang="en-US"/>
            </a:br>
            <a:r>
              <a:rPr lang="en-US"/>
              <a:t>in EMK1 knockdown cells  </a:t>
            </a:r>
          </a:p>
        </p:txBody>
      </p:sp>
      <p:pic>
        <p:nvPicPr>
          <p:cNvPr id="1740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368550"/>
            <a:ext cx="7772400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3859213" y="5945188"/>
            <a:ext cx="15065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80"/>
                </a:solidFill>
                <a:latin typeface="Symbol" charset="0"/>
              </a:rPr>
              <a:t>b</a:t>
            </a:r>
            <a:r>
              <a:rPr lang="en-US">
                <a:solidFill>
                  <a:srgbClr val="FF0080"/>
                </a:solidFill>
                <a:latin typeface="Comic Sans MS" charset="0"/>
              </a:rPr>
              <a:t>-catenin</a:t>
            </a:r>
          </a:p>
        </p:txBody>
      </p:sp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5575300" y="5943600"/>
            <a:ext cx="9017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E00DC"/>
                </a:solidFill>
                <a:latin typeface="Comic Sans MS" charset="0"/>
              </a:rPr>
              <a:t>ZO-1</a:t>
            </a:r>
          </a:p>
        </p:txBody>
      </p:sp>
      <p:sp>
        <p:nvSpPr>
          <p:cNvPr id="174093" name="Rectangle 13"/>
          <p:cNvSpPr>
            <a:spLocks noChangeArrowheads="1"/>
          </p:cNvSpPr>
          <p:nvPr/>
        </p:nvSpPr>
        <p:spPr bwMode="auto">
          <a:xfrm>
            <a:off x="1600200" y="1905000"/>
            <a:ext cx="137477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omic Sans MS" charset="0"/>
              </a:rPr>
              <a:t>MDCK cells</a:t>
            </a:r>
          </a:p>
        </p:txBody>
      </p:sp>
      <p:sp>
        <p:nvSpPr>
          <p:cNvPr id="174094" name="Rectangle 14"/>
          <p:cNvSpPr>
            <a:spLocks noChangeArrowheads="1"/>
          </p:cNvSpPr>
          <p:nvPr/>
        </p:nvSpPr>
        <p:spPr bwMode="auto">
          <a:xfrm>
            <a:off x="2514600" y="5943600"/>
            <a:ext cx="3962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95" name="Rectangle 15"/>
          <p:cNvSpPr>
            <a:spLocks noChangeArrowheads="1"/>
          </p:cNvSpPr>
          <p:nvPr/>
        </p:nvSpPr>
        <p:spPr bwMode="auto">
          <a:xfrm>
            <a:off x="5943600" y="1905000"/>
            <a:ext cx="1976438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omic Sans MS" charset="0"/>
              </a:rPr>
              <a:t>EMK1 knockdown</a:t>
            </a:r>
          </a:p>
        </p:txBody>
      </p:sp>
      <p:sp>
        <p:nvSpPr>
          <p:cNvPr id="174096" name="Line 16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1143000"/>
          </a:xfrm>
          <a:noFill/>
          <a:ln/>
        </p:spPr>
        <p:txBody>
          <a:bodyPr/>
          <a:lstStyle/>
          <a:p>
            <a:r>
              <a:rPr lang="en-US"/>
              <a:t>EMK1 knockdown cells also fail to form microvilli  </a:t>
            </a:r>
          </a:p>
        </p:txBody>
      </p:sp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1600200" y="1905000"/>
            <a:ext cx="137477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omic Sans MS" charset="0"/>
              </a:rPr>
              <a:t>MDCK cells</a:t>
            </a:r>
          </a:p>
        </p:txBody>
      </p:sp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5943600" y="1905000"/>
            <a:ext cx="1976438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omic Sans MS" charset="0"/>
              </a:rPr>
              <a:t>EMK1 knockdown</a:t>
            </a:r>
          </a:p>
        </p:txBody>
      </p:sp>
      <p:pic>
        <p:nvPicPr>
          <p:cNvPr id="17511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88392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5116" name="Line 12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7" name="Rectangle 13"/>
          <p:cNvSpPr>
            <a:spLocks noChangeArrowheads="1"/>
          </p:cNvSpPr>
          <p:nvPr/>
        </p:nvSpPr>
        <p:spPr bwMode="auto">
          <a:xfrm>
            <a:off x="4495800" y="1828800"/>
            <a:ext cx="4556125" cy="342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1143000"/>
          </a:xfrm>
          <a:noFill/>
          <a:ln/>
        </p:spPr>
        <p:txBody>
          <a:bodyPr/>
          <a:lstStyle/>
          <a:p>
            <a:r>
              <a:rPr lang="en-US"/>
              <a:t>EMK1 knockdown cells also fail to form microvilli  </a:t>
            </a: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1600200" y="1905000"/>
            <a:ext cx="137477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omic Sans MS" charset="0"/>
              </a:rPr>
              <a:t>MDCK cells</a:t>
            </a:r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5943600" y="1905000"/>
            <a:ext cx="1976438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omic Sans MS" charset="0"/>
              </a:rPr>
              <a:t>EMK1 knockdown</a:t>
            </a:r>
          </a:p>
        </p:txBody>
      </p:sp>
      <p:pic>
        <p:nvPicPr>
          <p:cNvPr id="2078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88392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7878" name="Line 6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structure of a good talk: start broad, get specific, and end broad</a:t>
            </a:r>
          </a:p>
        </p:txBody>
      </p:sp>
      <p:sp>
        <p:nvSpPr>
          <p:cNvPr id="171012" name="Line 4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structure of a good talk: start broad, get specific, and end broad</a:t>
            </a:r>
          </a:p>
        </p:txBody>
      </p:sp>
      <p:sp>
        <p:nvSpPr>
          <p:cNvPr id="148484" name="Freeform 4"/>
          <p:cNvSpPr>
            <a:spLocks/>
          </p:cNvSpPr>
          <p:nvPr/>
        </p:nvSpPr>
        <p:spPr bwMode="auto">
          <a:xfrm>
            <a:off x="1371600" y="2895600"/>
            <a:ext cx="6553200" cy="1905000"/>
          </a:xfrm>
          <a:custGeom>
            <a:avLst/>
            <a:gdLst>
              <a:gd name="T0" fmla="*/ 0 w 4752"/>
              <a:gd name="T1" fmla="*/ 0 h 1200"/>
              <a:gd name="T2" fmla="*/ 576 w 4752"/>
              <a:gd name="T3" fmla="*/ 528 h 1200"/>
              <a:gd name="T4" fmla="*/ 4224 w 4752"/>
              <a:gd name="T5" fmla="*/ 528 h 1200"/>
              <a:gd name="T6" fmla="*/ 4752 w 4752"/>
              <a:gd name="T7" fmla="*/ 48 h 1200"/>
              <a:gd name="T8" fmla="*/ 4752 w 4752"/>
              <a:gd name="T9" fmla="*/ 1200 h 1200"/>
              <a:gd name="T10" fmla="*/ 4224 w 4752"/>
              <a:gd name="T11" fmla="*/ 720 h 1200"/>
              <a:gd name="T12" fmla="*/ 576 w 4752"/>
              <a:gd name="T13" fmla="*/ 720 h 1200"/>
              <a:gd name="T14" fmla="*/ 0 w 4752"/>
              <a:gd name="T15" fmla="*/ 1152 h 1200"/>
              <a:gd name="T16" fmla="*/ 0 w 4752"/>
              <a:gd name="T17" fmla="*/ 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2" h="1200">
                <a:moveTo>
                  <a:pt x="0" y="0"/>
                </a:moveTo>
                <a:lnTo>
                  <a:pt x="576" y="528"/>
                </a:lnTo>
                <a:lnTo>
                  <a:pt x="4224" y="528"/>
                </a:lnTo>
                <a:lnTo>
                  <a:pt x="4752" y="48"/>
                </a:lnTo>
                <a:lnTo>
                  <a:pt x="4752" y="1200"/>
                </a:lnTo>
                <a:lnTo>
                  <a:pt x="4224" y="720"/>
                </a:lnTo>
                <a:lnTo>
                  <a:pt x="576" y="720"/>
                </a:lnTo>
                <a:lnTo>
                  <a:pt x="0" y="115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5" name="Line 5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structure of a good talk: start broad, get specific, and end broad</a:t>
            </a:r>
          </a:p>
        </p:txBody>
      </p:sp>
      <p:sp>
        <p:nvSpPr>
          <p:cNvPr id="144388" name="Freeform 4"/>
          <p:cNvSpPr>
            <a:spLocks/>
          </p:cNvSpPr>
          <p:nvPr/>
        </p:nvSpPr>
        <p:spPr bwMode="auto">
          <a:xfrm>
            <a:off x="1371600" y="2895600"/>
            <a:ext cx="6553200" cy="1905000"/>
          </a:xfrm>
          <a:custGeom>
            <a:avLst/>
            <a:gdLst>
              <a:gd name="T0" fmla="*/ 0 w 4752"/>
              <a:gd name="T1" fmla="*/ 0 h 1200"/>
              <a:gd name="T2" fmla="*/ 576 w 4752"/>
              <a:gd name="T3" fmla="*/ 528 h 1200"/>
              <a:gd name="T4" fmla="*/ 4224 w 4752"/>
              <a:gd name="T5" fmla="*/ 528 h 1200"/>
              <a:gd name="T6" fmla="*/ 4752 w 4752"/>
              <a:gd name="T7" fmla="*/ 48 h 1200"/>
              <a:gd name="T8" fmla="*/ 4752 w 4752"/>
              <a:gd name="T9" fmla="*/ 1200 h 1200"/>
              <a:gd name="T10" fmla="*/ 4224 w 4752"/>
              <a:gd name="T11" fmla="*/ 720 h 1200"/>
              <a:gd name="T12" fmla="*/ 576 w 4752"/>
              <a:gd name="T13" fmla="*/ 720 h 1200"/>
              <a:gd name="T14" fmla="*/ 0 w 4752"/>
              <a:gd name="T15" fmla="*/ 1152 h 1200"/>
              <a:gd name="T16" fmla="*/ 0 w 4752"/>
              <a:gd name="T17" fmla="*/ 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2" h="1200">
                <a:moveTo>
                  <a:pt x="0" y="0"/>
                </a:moveTo>
                <a:lnTo>
                  <a:pt x="576" y="528"/>
                </a:lnTo>
                <a:lnTo>
                  <a:pt x="4224" y="528"/>
                </a:lnTo>
                <a:lnTo>
                  <a:pt x="4752" y="48"/>
                </a:lnTo>
                <a:lnTo>
                  <a:pt x="4752" y="1200"/>
                </a:lnTo>
                <a:lnTo>
                  <a:pt x="4224" y="720"/>
                </a:lnTo>
                <a:lnTo>
                  <a:pt x="576" y="720"/>
                </a:lnTo>
                <a:lnTo>
                  <a:pt x="0" y="115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228600" y="4932363"/>
            <a:ext cx="44354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Comic Sans MS" charset="0"/>
              </a:rPr>
              <a:t>Start with the biggest questions and get progressively more specific</a:t>
            </a:r>
          </a:p>
        </p:txBody>
      </p:sp>
      <p:sp>
        <p:nvSpPr>
          <p:cNvPr id="144390" name="Line 6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/>
              <a:t>A powerful tool in a talk is a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home slide</a:t>
            </a:r>
            <a:r>
              <a:rPr lang="ja-JP" altLang="en-US">
                <a:latin typeface="Arial"/>
              </a:rPr>
              <a:t>”</a:t>
            </a:r>
            <a:endParaRPr lang="en-US"/>
          </a:p>
        </p:txBody>
      </p:sp>
      <p:sp>
        <p:nvSpPr>
          <p:cNvPr id="101379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762000" y="2933700"/>
            <a:ext cx="76200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>
                <a:latin typeface="Comic Sans MS" charset="0"/>
              </a:rPr>
              <a:t>Design and introduce a </a:t>
            </a:r>
            <a:r>
              <a:rPr lang="ja-JP" altLang="en-US">
                <a:latin typeface="Arial"/>
              </a:rPr>
              <a:t>“</a:t>
            </a:r>
            <a:r>
              <a:rPr lang="en-US">
                <a:latin typeface="Comic Sans MS" charset="0"/>
              </a:rPr>
              <a:t>home slide</a:t>
            </a:r>
            <a:r>
              <a:rPr lang="ja-JP" altLang="en-US">
                <a:latin typeface="Arial"/>
              </a:rPr>
              <a:t>”</a:t>
            </a:r>
            <a:r>
              <a:rPr lang="en-US">
                <a:latin typeface="Comic Sans MS" charset="0"/>
              </a:rPr>
              <a:t> that you</a:t>
            </a:r>
            <a:r>
              <a:rPr lang="ja-JP" altLang="en-US">
                <a:latin typeface="Arial"/>
              </a:rPr>
              <a:t>’</a:t>
            </a:r>
            <a:r>
              <a:rPr lang="en-US">
                <a:latin typeface="Comic Sans MS" charset="0"/>
              </a:rPr>
              <a:t>ll come back to at each major transition in your talk.</a:t>
            </a:r>
          </a:p>
        </p:txBody>
      </p:sp>
      <p:sp>
        <p:nvSpPr>
          <p:cNvPr id="101381" name="Line 5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/>
              <a:t>A powerful tool in a talk is a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home slide</a:t>
            </a:r>
            <a:r>
              <a:rPr lang="ja-JP" altLang="en-US">
                <a:latin typeface="Arial"/>
              </a:rPr>
              <a:t>”</a:t>
            </a:r>
            <a:endParaRPr lang="en-US"/>
          </a:p>
        </p:txBody>
      </p:sp>
      <p:sp>
        <p:nvSpPr>
          <p:cNvPr id="218115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16" name="Text Box 4"/>
          <p:cNvSpPr txBox="1">
            <a:spLocks noChangeArrowheads="1"/>
          </p:cNvSpPr>
          <p:nvPr/>
        </p:nvSpPr>
        <p:spPr bwMode="auto">
          <a:xfrm>
            <a:off x="762000" y="5143500"/>
            <a:ext cx="76200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>
                <a:latin typeface="Comic Sans MS" charset="0"/>
              </a:rPr>
              <a:t>Now we</a:t>
            </a:r>
            <a:r>
              <a:rPr lang="ja-JP" altLang="en-US">
                <a:latin typeface="Arial"/>
              </a:rPr>
              <a:t>’</a:t>
            </a:r>
            <a:r>
              <a:rPr lang="en-US">
                <a:latin typeface="Comic Sans MS" charset="0"/>
              </a:rPr>
              <a:t>ll build an introduction and a home slide that puts the previous data into context.</a:t>
            </a:r>
          </a:p>
        </p:txBody>
      </p:sp>
      <p:sp>
        <p:nvSpPr>
          <p:cNvPr id="218117" name="Line 5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18" name="Freeform 6"/>
          <p:cNvSpPr>
            <a:spLocks/>
          </p:cNvSpPr>
          <p:nvPr/>
        </p:nvSpPr>
        <p:spPr bwMode="auto">
          <a:xfrm>
            <a:off x="1371600" y="2895600"/>
            <a:ext cx="6553200" cy="1905000"/>
          </a:xfrm>
          <a:custGeom>
            <a:avLst/>
            <a:gdLst>
              <a:gd name="T0" fmla="*/ 0 w 4752"/>
              <a:gd name="T1" fmla="*/ 0 h 1200"/>
              <a:gd name="T2" fmla="*/ 576 w 4752"/>
              <a:gd name="T3" fmla="*/ 528 h 1200"/>
              <a:gd name="T4" fmla="*/ 4224 w 4752"/>
              <a:gd name="T5" fmla="*/ 528 h 1200"/>
              <a:gd name="T6" fmla="*/ 4752 w 4752"/>
              <a:gd name="T7" fmla="*/ 48 h 1200"/>
              <a:gd name="T8" fmla="*/ 4752 w 4752"/>
              <a:gd name="T9" fmla="*/ 1200 h 1200"/>
              <a:gd name="T10" fmla="*/ 4224 w 4752"/>
              <a:gd name="T11" fmla="*/ 720 h 1200"/>
              <a:gd name="T12" fmla="*/ 576 w 4752"/>
              <a:gd name="T13" fmla="*/ 720 h 1200"/>
              <a:gd name="T14" fmla="*/ 0 w 4752"/>
              <a:gd name="T15" fmla="*/ 1152 h 1200"/>
              <a:gd name="T16" fmla="*/ 0 w 4752"/>
              <a:gd name="T17" fmla="*/ 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2" h="1200">
                <a:moveTo>
                  <a:pt x="0" y="0"/>
                </a:moveTo>
                <a:lnTo>
                  <a:pt x="576" y="528"/>
                </a:lnTo>
                <a:lnTo>
                  <a:pt x="4224" y="528"/>
                </a:lnTo>
                <a:lnTo>
                  <a:pt x="4752" y="48"/>
                </a:lnTo>
                <a:lnTo>
                  <a:pt x="4752" y="1200"/>
                </a:lnTo>
                <a:lnTo>
                  <a:pt x="4224" y="720"/>
                </a:lnTo>
                <a:lnTo>
                  <a:pt x="576" y="720"/>
                </a:lnTo>
                <a:lnTo>
                  <a:pt x="0" y="115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19" name="Oval 7"/>
          <p:cNvSpPr>
            <a:spLocks noChangeArrowheads="1"/>
          </p:cNvSpPr>
          <p:nvPr/>
        </p:nvSpPr>
        <p:spPr bwMode="auto">
          <a:xfrm>
            <a:off x="762000" y="2667000"/>
            <a:ext cx="1524000" cy="2362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/>
              <a:t>Our bodies are full of tubes</a:t>
            </a:r>
          </a:p>
        </p:txBody>
      </p:sp>
      <p:sp>
        <p:nvSpPr>
          <p:cNvPr id="194563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4" name="Line 4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2" name="Oval 12"/>
          <p:cNvSpPr>
            <a:spLocks noChangeArrowheads="1"/>
          </p:cNvSpPr>
          <p:nvPr/>
        </p:nvSpPr>
        <p:spPr bwMode="auto">
          <a:xfrm>
            <a:off x="2895600" y="2438400"/>
            <a:ext cx="3352800" cy="33528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3" name="Line 13"/>
          <p:cNvSpPr>
            <a:spLocks noChangeShapeType="1"/>
          </p:cNvSpPr>
          <p:nvPr/>
        </p:nvSpPr>
        <p:spPr bwMode="auto">
          <a:xfrm>
            <a:off x="3238500" y="3086100"/>
            <a:ext cx="2667000" cy="205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4" name="Line 14"/>
          <p:cNvSpPr>
            <a:spLocks noChangeShapeType="1"/>
          </p:cNvSpPr>
          <p:nvPr/>
        </p:nvSpPr>
        <p:spPr bwMode="auto">
          <a:xfrm>
            <a:off x="4572000" y="2438400"/>
            <a:ext cx="0" cy="335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5" name="Line 15"/>
          <p:cNvSpPr>
            <a:spLocks noChangeShapeType="1"/>
          </p:cNvSpPr>
          <p:nvPr/>
        </p:nvSpPr>
        <p:spPr bwMode="auto">
          <a:xfrm flipH="1">
            <a:off x="3352800" y="2971800"/>
            <a:ext cx="243840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6" name="Line 16"/>
          <p:cNvSpPr>
            <a:spLocks noChangeShapeType="1"/>
          </p:cNvSpPr>
          <p:nvPr/>
        </p:nvSpPr>
        <p:spPr bwMode="auto">
          <a:xfrm>
            <a:off x="2895600" y="4114800"/>
            <a:ext cx="335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7" name="Oval 17"/>
          <p:cNvSpPr>
            <a:spLocks noChangeArrowheads="1"/>
          </p:cNvSpPr>
          <p:nvPr/>
        </p:nvSpPr>
        <p:spPr bwMode="auto">
          <a:xfrm>
            <a:off x="3924300" y="3467100"/>
            <a:ext cx="1295400" cy="1295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/>
              <a:t>Our bodies are full of tubes</a:t>
            </a:r>
          </a:p>
        </p:txBody>
      </p:sp>
      <p:sp>
        <p:nvSpPr>
          <p:cNvPr id="211971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2" name="Line 4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19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3822700"/>
            <a:ext cx="374650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1974" name="Line 6"/>
          <p:cNvSpPr>
            <a:spLocks noChangeShapeType="1"/>
          </p:cNvSpPr>
          <p:nvPr/>
        </p:nvSpPr>
        <p:spPr bwMode="auto">
          <a:xfrm flipV="1">
            <a:off x="3276600" y="3276600"/>
            <a:ext cx="0" cy="609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5" name="Line 7"/>
          <p:cNvSpPr>
            <a:spLocks noChangeShapeType="1"/>
          </p:cNvSpPr>
          <p:nvPr/>
        </p:nvSpPr>
        <p:spPr bwMode="auto">
          <a:xfrm flipV="1">
            <a:off x="5791200" y="3276600"/>
            <a:ext cx="0" cy="609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6" name="Line 8"/>
          <p:cNvSpPr>
            <a:spLocks noChangeShapeType="1"/>
          </p:cNvSpPr>
          <p:nvPr/>
        </p:nvSpPr>
        <p:spPr bwMode="auto">
          <a:xfrm flipV="1">
            <a:off x="5105400" y="3276600"/>
            <a:ext cx="0" cy="609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7" name="Line 9"/>
          <p:cNvSpPr>
            <a:spLocks noChangeShapeType="1"/>
          </p:cNvSpPr>
          <p:nvPr/>
        </p:nvSpPr>
        <p:spPr bwMode="auto">
          <a:xfrm flipV="1">
            <a:off x="3886200" y="3276600"/>
            <a:ext cx="0" cy="609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8" name="Text Box 10"/>
          <p:cNvSpPr txBox="1">
            <a:spLocks noChangeArrowheads="1"/>
          </p:cNvSpPr>
          <p:nvPr/>
        </p:nvSpPr>
        <p:spPr bwMode="auto">
          <a:xfrm>
            <a:off x="3184525" y="2589213"/>
            <a:ext cx="2759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omic Sans MS" charset="0"/>
              </a:rPr>
              <a:t>digestive enzymes</a:t>
            </a:r>
          </a:p>
        </p:txBody>
      </p:sp>
      <p:sp>
        <p:nvSpPr>
          <p:cNvPr id="211979" name="Text Box 11"/>
          <p:cNvSpPr txBox="1">
            <a:spLocks noChangeArrowheads="1"/>
          </p:cNvSpPr>
          <p:nvPr/>
        </p:nvSpPr>
        <p:spPr bwMode="auto">
          <a:xfrm>
            <a:off x="822325" y="2055813"/>
            <a:ext cx="16144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omic Sans MS" charset="0"/>
              </a:rPr>
              <a:t>Intestine: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57400"/>
            <a:ext cx="7772400" cy="1143000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What do you think of the following slide?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/>
              <a:t>How do cells become polarized and form a lumen?</a:t>
            </a:r>
          </a:p>
        </p:txBody>
      </p:sp>
      <p:sp>
        <p:nvSpPr>
          <p:cNvPr id="212995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6" name="Line 4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29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3822700"/>
            <a:ext cx="374650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2998" name="Line 6"/>
          <p:cNvSpPr>
            <a:spLocks noChangeShapeType="1"/>
          </p:cNvSpPr>
          <p:nvPr/>
        </p:nvSpPr>
        <p:spPr bwMode="auto">
          <a:xfrm flipV="1">
            <a:off x="3276600" y="3276600"/>
            <a:ext cx="0" cy="609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9" name="Line 7"/>
          <p:cNvSpPr>
            <a:spLocks noChangeShapeType="1"/>
          </p:cNvSpPr>
          <p:nvPr/>
        </p:nvSpPr>
        <p:spPr bwMode="auto">
          <a:xfrm flipV="1">
            <a:off x="5791200" y="3276600"/>
            <a:ext cx="0" cy="609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0" name="Line 8"/>
          <p:cNvSpPr>
            <a:spLocks noChangeShapeType="1"/>
          </p:cNvSpPr>
          <p:nvPr/>
        </p:nvSpPr>
        <p:spPr bwMode="auto">
          <a:xfrm flipV="1">
            <a:off x="5105400" y="3276600"/>
            <a:ext cx="0" cy="609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1" name="Line 9"/>
          <p:cNvSpPr>
            <a:spLocks noChangeShapeType="1"/>
          </p:cNvSpPr>
          <p:nvPr/>
        </p:nvSpPr>
        <p:spPr bwMode="auto">
          <a:xfrm flipV="1">
            <a:off x="3886200" y="3276600"/>
            <a:ext cx="0" cy="609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3184525" y="2589213"/>
            <a:ext cx="2759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omic Sans MS" charset="0"/>
              </a:rPr>
              <a:t>digestive enzymes</a:t>
            </a:r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822325" y="2055813"/>
            <a:ext cx="16144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omic Sans MS" charset="0"/>
              </a:rPr>
              <a:t>Intestine: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/>
              <a:t>MDCK cells are a model system for a polarized cell type (from the kidney)</a:t>
            </a:r>
          </a:p>
        </p:txBody>
      </p:sp>
      <p:sp>
        <p:nvSpPr>
          <p:cNvPr id="177155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7" name="Line 5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71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3213100"/>
            <a:ext cx="374650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/>
              <a:t>MDCK cells are highly polarized</a:t>
            </a:r>
          </a:p>
        </p:txBody>
      </p:sp>
      <p:sp>
        <p:nvSpPr>
          <p:cNvPr id="178179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0" name="Line 4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81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3213100"/>
            <a:ext cx="374650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/>
              <a:t>MDCK cells are highly polarized</a:t>
            </a:r>
          </a:p>
        </p:txBody>
      </p:sp>
      <p:sp>
        <p:nvSpPr>
          <p:cNvPr id="195587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88" name="Line 4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55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3213100"/>
            <a:ext cx="374650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1524000" y="2133600"/>
            <a:ext cx="26670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srgbClr val="008000"/>
                </a:solidFill>
                <a:latin typeface="Comic Sans MS" charset="0"/>
              </a:rPr>
              <a:t>apical proteins</a:t>
            </a:r>
          </a:p>
        </p:txBody>
      </p:sp>
      <p:sp>
        <p:nvSpPr>
          <p:cNvPr id="195591" name="Line 7"/>
          <p:cNvSpPr>
            <a:spLocks noChangeShapeType="1"/>
          </p:cNvSpPr>
          <p:nvPr/>
        </p:nvSpPr>
        <p:spPr bwMode="auto">
          <a:xfrm flipH="1" flipV="1">
            <a:off x="3429000" y="2667000"/>
            <a:ext cx="228600" cy="5334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/>
              <a:t>MDCK cells are highly polarized</a:t>
            </a:r>
          </a:p>
        </p:txBody>
      </p:sp>
      <p:sp>
        <p:nvSpPr>
          <p:cNvPr id="179203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4" name="Line 4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92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3213100"/>
            <a:ext cx="374650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1524000" y="2133600"/>
            <a:ext cx="26670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srgbClr val="008000"/>
                </a:solidFill>
                <a:latin typeface="Comic Sans MS" charset="0"/>
              </a:rPr>
              <a:t>apical proteins</a:t>
            </a:r>
          </a:p>
        </p:txBody>
      </p:sp>
      <p:sp>
        <p:nvSpPr>
          <p:cNvPr id="179207" name="Line 7"/>
          <p:cNvSpPr>
            <a:spLocks noChangeShapeType="1"/>
          </p:cNvSpPr>
          <p:nvPr/>
        </p:nvSpPr>
        <p:spPr bwMode="auto">
          <a:xfrm flipH="1" flipV="1">
            <a:off x="3429000" y="2667000"/>
            <a:ext cx="228600" cy="5334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4" name="Text Box 14"/>
          <p:cNvSpPr txBox="1">
            <a:spLocks noChangeArrowheads="1"/>
          </p:cNvSpPr>
          <p:nvPr/>
        </p:nvSpPr>
        <p:spPr bwMode="auto">
          <a:xfrm>
            <a:off x="4038600" y="2133600"/>
            <a:ext cx="19050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srgbClr val="FF0000"/>
                </a:solidFill>
                <a:latin typeface="Comic Sans MS" charset="0"/>
              </a:rPr>
              <a:t>centrosome</a:t>
            </a:r>
          </a:p>
        </p:txBody>
      </p:sp>
      <p:sp>
        <p:nvSpPr>
          <p:cNvPr id="179215" name="Line 15"/>
          <p:cNvSpPr>
            <a:spLocks noChangeShapeType="1"/>
          </p:cNvSpPr>
          <p:nvPr/>
        </p:nvSpPr>
        <p:spPr bwMode="auto">
          <a:xfrm flipV="1">
            <a:off x="4343400" y="2667000"/>
            <a:ext cx="1524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/>
              <a:t>MDCK cells are highly polarized</a:t>
            </a:r>
          </a:p>
        </p:txBody>
      </p:sp>
      <p:sp>
        <p:nvSpPr>
          <p:cNvPr id="180227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28" name="Line 4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02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3213100"/>
            <a:ext cx="374650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0230" name="Text Box 6"/>
          <p:cNvSpPr txBox="1">
            <a:spLocks noChangeArrowheads="1"/>
          </p:cNvSpPr>
          <p:nvPr/>
        </p:nvSpPr>
        <p:spPr bwMode="auto">
          <a:xfrm>
            <a:off x="1524000" y="2133600"/>
            <a:ext cx="26670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srgbClr val="008000"/>
                </a:solidFill>
                <a:latin typeface="Comic Sans MS" charset="0"/>
              </a:rPr>
              <a:t>apical proteins</a:t>
            </a:r>
          </a:p>
        </p:txBody>
      </p:sp>
      <p:sp>
        <p:nvSpPr>
          <p:cNvPr id="180231" name="Line 7"/>
          <p:cNvSpPr>
            <a:spLocks noChangeShapeType="1"/>
          </p:cNvSpPr>
          <p:nvPr/>
        </p:nvSpPr>
        <p:spPr bwMode="auto">
          <a:xfrm flipH="1" flipV="1">
            <a:off x="3429000" y="2667000"/>
            <a:ext cx="228600" cy="5334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5" name="Line 11"/>
          <p:cNvSpPr>
            <a:spLocks noChangeShapeType="1"/>
          </p:cNvSpPr>
          <p:nvPr/>
        </p:nvSpPr>
        <p:spPr bwMode="auto">
          <a:xfrm>
            <a:off x="5181600" y="3935413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8" name="Text Box 14"/>
          <p:cNvSpPr txBox="1">
            <a:spLocks noChangeArrowheads="1"/>
          </p:cNvSpPr>
          <p:nvPr/>
        </p:nvSpPr>
        <p:spPr bwMode="auto">
          <a:xfrm>
            <a:off x="4038600" y="2133600"/>
            <a:ext cx="19050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srgbClr val="FF0000"/>
                </a:solidFill>
                <a:latin typeface="Comic Sans MS" charset="0"/>
              </a:rPr>
              <a:t>centrosome</a:t>
            </a:r>
          </a:p>
        </p:txBody>
      </p:sp>
      <p:sp>
        <p:nvSpPr>
          <p:cNvPr id="180239" name="Line 15"/>
          <p:cNvSpPr>
            <a:spLocks noChangeShapeType="1"/>
          </p:cNvSpPr>
          <p:nvPr/>
        </p:nvSpPr>
        <p:spPr bwMode="auto">
          <a:xfrm flipV="1">
            <a:off x="4343400" y="2667000"/>
            <a:ext cx="1524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40" name="Text Box 16"/>
          <p:cNvSpPr txBox="1">
            <a:spLocks noChangeArrowheads="1"/>
          </p:cNvSpPr>
          <p:nvPr/>
        </p:nvSpPr>
        <p:spPr bwMode="auto">
          <a:xfrm>
            <a:off x="5715000" y="3630613"/>
            <a:ext cx="297180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latin typeface="Comic Sans MS" charset="0"/>
              </a:rPr>
              <a:t>tight junctions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/>
              <a:t>MDCK cells are highly polarized</a:t>
            </a:r>
          </a:p>
        </p:txBody>
      </p:sp>
      <p:sp>
        <p:nvSpPr>
          <p:cNvPr id="181251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2" name="Line 4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12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3213100"/>
            <a:ext cx="374650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1524000" y="2133600"/>
            <a:ext cx="26670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srgbClr val="008000"/>
                </a:solidFill>
                <a:latin typeface="Comic Sans MS" charset="0"/>
              </a:rPr>
              <a:t>apical proteins</a:t>
            </a:r>
          </a:p>
        </p:txBody>
      </p:sp>
      <p:sp>
        <p:nvSpPr>
          <p:cNvPr id="181255" name="Line 7"/>
          <p:cNvSpPr>
            <a:spLocks noChangeShapeType="1"/>
          </p:cNvSpPr>
          <p:nvPr/>
        </p:nvSpPr>
        <p:spPr bwMode="auto">
          <a:xfrm flipH="1" flipV="1">
            <a:off x="3429000" y="2667000"/>
            <a:ext cx="228600" cy="5334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6" name="Text Box 8"/>
          <p:cNvSpPr txBox="1">
            <a:spLocks noChangeArrowheads="1"/>
          </p:cNvSpPr>
          <p:nvPr/>
        </p:nvSpPr>
        <p:spPr bwMode="auto">
          <a:xfrm>
            <a:off x="5715000" y="4191000"/>
            <a:ext cx="26670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srgbClr val="FF0000"/>
                </a:solidFill>
                <a:latin typeface="Comic Sans MS" charset="0"/>
              </a:rPr>
              <a:t>microtubules</a:t>
            </a:r>
          </a:p>
        </p:txBody>
      </p:sp>
      <p:sp>
        <p:nvSpPr>
          <p:cNvPr id="181257" name="Line 9"/>
          <p:cNvSpPr>
            <a:spLocks noChangeShapeType="1"/>
          </p:cNvSpPr>
          <p:nvPr/>
        </p:nvSpPr>
        <p:spPr bwMode="auto">
          <a:xfrm>
            <a:off x="4953000" y="4495800"/>
            <a:ext cx="68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9" name="Line 11"/>
          <p:cNvSpPr>
            <a:spLocks noChangeShapeType="1"/>
          </p:cNvSpPr>
          <p:nvPr/>
        </p:nvSpPr>
        <p:spPr bwMode="auto">
          <a:xfrm>
            <a:off x="5181600" y="3935413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62" name="Text Box 14"/>
          <p:cNvSpPr txBox="1">
            <a:spLocks noChangeArrowheads="1"/>
          </p:cNvSpPr>
          <p:nvPr/>
        </p:nvSpPr>
        <p:spPr bwMode="auto">
          <a:xfrm>
            <a:off x="4038600" y="2133600"/>
            <a:ext cx="19050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srgbClr val="FF0000"/>
                </a:solidFill>
                <a:latin typeface="Comic Sans MS" charset="0"/>
              </a:rPr>
              <a:t>centrosome</a:t>
            </a:r>
          </a:p>
        </p:txBody>
      </p:sp>
      <p:sp>
        <p:nvSpPr>
          <p:cNvPr id="181263" name="Line 15"/>
          <p:cNvSpPr>
            <a:spLocks noChangeShapeType="1"/>
          </p:cNvSpPr>
          <p:nvPr/>
        </p:nvSpPr>
        <p:spPr bwMode="auto">
          <a:xfrm flipV="1">
            <a:off x="4343400" y="2667000"/>
            <a:ext cx="1524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64" name="Text Box 16"/>
          <p:cNvSpPr txBox="1">
            <a:spLocks noChangeArrowheads="1"/>
          </p:cNvSpPr>
          <p:nvPr/>
        </p:nvSpPr>
        <p:spPr bwMode="auto">
          <a:xfrm>
            <a:off x="5715000" y="3630613"/>
            <a:ext cx="297180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latin typeface="Comic Sans MS" charset="0"/>
              </a:rPr>
              <a:t>tight junctions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/>
              <a:t>MDCK cells are highly polarized</a:t>
            </a:r>
          </a:p>
        </p:txBody>
      </p:sp>
      <p:sp>
        <p:nvSpPr>
          <p:cNvPr id="182275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76" name="Line 4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22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3213100"/>
            <a:ext cx="374650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1524000" y="2133600"/>
            <a:ext cx="26670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srgbClr val="008000"/>
                </a:solidFill>
                <a:latin typeface="Comic Sans MS" charset="0"/>
              </a:rPr>
              <a:t>apical proteins</a:t>
            </a:r>
          </a:p>
        </p:txBody>
      </p:sp>
      <p:sp>
        <p:nvSpPr>
          <p:cNvPr id="182279" name="Line 7"/>
          <p:cNvSpPr>
            <a:spLocks noChangeShapeType="1"/>
          </p:cNvSpPr>
          <p:nvPr/>
        </p:nvSpPr>
        <p:spPr bwMode="auto">
          <a:xfrm flipH="1" flipV="1">
            <a:off x="3429000" y="2667000"/>
            <a:ext cx="228600" cy="5334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80" name="Text Box 8"/>
          <p:cNvSpPr txBox="1">
            <a:spLocks noChangeArrowheads="1"/>
          </p:cNvSpPr>
          <p:nvPr/>
        </p:nvSpPr>
        <p:spPr bwMode="auto">
          <a:xfrm>
            <a:off x="5715000" y="4191000"/>
            <a:ext cx="26670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srgbClr val="FF0000"/>
                </a:solidFill>
                <a:latin typeface="Comic Sans MS" charset="0"/>
              </a:rPr>
              <a:t>microtubules</a:t>
            </a:r>
          </a:p>
        </p:txBody>
      </p:sp>
      <p:sp>
        <p:nvSpPr>
          <p:cNvPr id="182281" name="Line 9"/>
          <p:cNvSpPr>
            <a:spLocks noChangeShapeType="1"/>
          </p:cNvSpPr>
          <p:nvPr/>
        </p:nvSpPr>
        <p:spPr bwMode="auto">
          <a:xfrm>
            <a:off x="4953000" y="4495800"/>
            <a:ext cx="68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82" name="Text Box 10"/>
          <p:cNvSpPr txBox="1">
            <a:spLocks noChangeArrowheads="1"/>
          </p:cNvSpPr>
          <p:nvPr/>
        </p:nvSpPr>
        <p:spPr bwMode="auto">
          <a:xfrm>
            <a:off x="5715000" y="3630613"/>
            <a:ext cx="297180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latin typeface="Comic Sans MS" charset="0"/>
              </a:rPr>
              <a:t>tight junctions</a:t>
            </a:r>
          </a:p>
        </p:txBody>
      </p:sp>
      <p:sp>
        <p:nvSpPr>
          <p:cNvPr id="182283" name="Line 11"/>
          <p:cNvSpPr>
            <a:spLocks noChangeShapeType="1"/>
          </p:cNvSpPr>
          <p:nvPr/>
        </p:nvSpPr>
        <p:spPr bwMode="auto">
          <a:xfrm>
            <a:off x="5181600" y="3935413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84" name="Text Box 12"/>
          <p:cNvSpPr txBox="1">
            <a:spLocks noChangeArrowheads="1"/>
          </p:cNvSpPr>
          <p:nvPr/>
        </p:nvSpPr>
        <p:spPr bwMode="auto">
          <a:xfrm>
            <a:off x="5715000" y="5078413"/>
            <a:ext cx="312420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srgbClr val="333333"/>
                </a:solidFill>
                <a:latin typeface="Comic Sans MS" charset="0"/>
              </a:rPr>
              <a:t>extracellular matrix</a:t>
            </a:r>
          </a:p>
        </p:txBody>
      </p:sp>
      <p:sp>
        <p:nvSpPr>
          <p:cNvPr id="182285" name="Line 13"/>
          <p:cNvSpPr>
            <a:spLocks noChangeShapeType="1"/>
          </p:cNvSpPr>
          <p:nvPr/>
        </p:nvSpPr>
        <p:spPr bwMode="auto">
          <a:xfrm>
            <a:off x="5181600" y="5383213"/>
            <a:ext cx="457200" cy="0"/>
          </a:xfrm>
          <a:prstGeom prst="line">
            <a:avLst/>
          </a:prstGeom>
          <a:noFill/>
          <a:ln w="57150">
            <a:solidFill>
              <a:srgbClr val="333333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86" name="Text Box 14"/>
          <p:cNvSpPr txBox="1">
            <a:spLocks noChangeArrowheads="1"/>
          </p:cNvSpPr>
          <p:nvPr/>
        </p:nvSpPr>
        <p:spPr bwMode="auto">
          <a:xfrm>
            <a:off x="4038600" y="2133600"/>
            <a:ext cx="19050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srgbClr val="FF0000"/>
                </a:solidFill>
                <a:latin typeface="Comic Sans MS" charset="0"/>
              </a:rPr>
              <a:t>centrosome</a:t>
            </a:r>
          </a:p>
        </p:txBody>
      </p:sp>
      <p:sp>
        <p:nvSpPr>
          <p:cNvPr id="182287" name="Line 15"/>
          <p:cNvSpPr>
            <a:spLocks noChangeShapeType="1"/>
          </p:cNvSpPr>
          <p:nvPr/>
        </p:nvSpPr>
        <p:spPr bwMode="auto">
          <a:xfrm flipV="1">
            <a:off x="4343400" y="2667000"/>
            <a:ext cx="1524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/>
              <a:t>MDCK cells lose their polarity in low [Ca</a:t>
            </a:r>
            <a:r>
              <a:rPr lang="en-US" baseline="30000"/>
              <a:t>++</a:t>
            </a:r>
            <a:r>
              <a:rPr lang="en-US"/>
              <a:t>]</a:t>
            </a:r>
          </a:p>
        </p:txBody>
      </p:sp>
      <p:sp>
        <p:nvSpPr>
          <p:cNvPr id="183299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0" name="Line 4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331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0700" y="3086100"/>
            <a:ext cx="24003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3313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1854200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3315" name="Line 19"/>
          <p:cNvSpPr>
            <a:spLocks noChangeShapeType="1"/>
          </p:cNvSpPr>
          <p:nvPr/>
        </p:nvSpPr>
        <p:spPr bwMode="auto">
          <a:xfrm>
            <a:off x="3924300" y="4000500"/>
            <a:ext cx="12795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6" name="Text Box 20"/>
          <p:cNvSpPr txBox="1">
            <a:spLocks noChangeArrowheads="1"/>
          </p:cNvSpPr>
          <p:nvPr/>
        </p:nvSpPr>
        <p:spPr bwMode="auto">
          <a:xfrm>
            <a:off x="3848100" y="3446463"/>
            <a:ext cx="1268413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Comic Sans MS" charset="0"/>
              </a:rPr>
              <a:t>low [Ca</a:t>
            </a:r>
            <a:r>
              <a:rPr lang="en-US" sz="2000" baseline="30000">
                <a:latin typeface="Comic Sans MS" charset="0"/>
              </a:rPr>
              <a:t>++</a:t>
            </a:r>
            <a:r>
              <a:rPr lang="en-US" sz="2000">
                <a:latin typeface="Comic Sans MS" charset="0"/>
              </a:rPr>
              <a:t>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/>
              <a:t>MDCK cells regain their polarity</a:t>
            </a:r>
            <a:br>
              <a:rPr lang="en-US"/>
            </a:br>
            <a:r>
              <a:rPr lang="en-US"/>
              <a:t>in normal [Ca</a:t>
            </a:r>
            <a:r>
              <a:rPr lang="en-US" baseline="30000"/>
              <a:t>++</a:t>
            </a:r>
            <a:r>
              <a:rPr lang="en-US"/>
              <a:t>] and reform a lumen</a:t>
            </a:r>
          </a:p>
        </p:txBody>
      </p:sp>
      <p:sp>
        <p:nvSpPr>
          <p:cNvPr id="184323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4" name="Line 4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3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200" y="2971800"/>
            <a:ext cx="24003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4327" name="Line 7"/>
          <p:cNvSpPr>
            <a:spLocks noChangeShapeType="1"/>
          </p:cNvSpPr>
          <p:nvPr/>
        </p:nvSpPr>
        <p:spPr bwMode="auto">
          <a:xfrm>
            <a:off x="3798888" y="3983038"/>
            <a:ext cx="12795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3530600" y="3429000"/>
            <a:ext cx="16779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Comic Sans MS" charset="0"/>
              </a:rPr>
              <a:t>normal [Ca</a:t>
            </a:r>
            <a:r>
              <a:rPr lang="en-US" sz="2000" baseline="30000">
                <a:latin typeface="Comic Sans MS" charset="0"/>
              </a:rPr>
              <a:t>++</a:t>
            </a:r>
            <a:r>
              <a:rPr lang="en-US" sz="2000">
                <a:latin typeface="Comic Sans MS" charset="0"/>
              </a:rPr>
              <a:t>]</a:t>
            </a:r>
          </a:p>
        </p:txBody>
      </p:sp>
      <p:pic>
        <p:nvPicPr>
          <p:cNvPr id="1843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1800" y="2819400"/>
            <a:ext cx="2946400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6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4017963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4572000" y="152400"/>
            <a:ext cx="4572000" cy="522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/>
              <a:t>Emk1 knockdown inhibits lumen formation in MDCK cells:</a:t>
            </a:r>
          </a:p>
          <a:p>
            <a:endParaRPr lang="en-US" sz="1600"/>
          </a:p>
          <a:p>
            <a:pPr>
              <a:buFontTx/>
              <a:buChar char="-"/>
            </a:pPr>
            <a:r>
              <a:rPr lang="en-US" sz="1600"/>
              <a:t>RT-PCR: EMK1 is effectively knocked down in MDCK cells 24 hours after transfection with P-SUPER (control) or P-SUPER-siEMK1 plasmid; knockdown confirmed on the right with antibodies to EMK1.</a:t>
            </a:r>
          </a:p>
          <a:p>
            <a:pPr>
              <a:buFontTx/>
              <a:buChar char="-"/>
            </a:pPr>
            <a:endParaRPr lang="en-US" sz="1600"/>
          </a:p>
          <a:p>
            <a:pPr>
              <a:buFontTx/>
              <a:buChar char="-"/>
            </a:pPr>
            <a:r>
              <a:rPr lang="en-US" sz="1600"/>
              <a:t> Collagen overlay assay:  cells cultured 24 h on collagen I before being overlaid with additional collagen on the apical surface,  analyzed 24 h later. Note the lack of lumen in EMK1-KO cultures.</a:t>
            </a:r>
          </a:p>
          <a:p>
            <a:pPr>
              <a:buFontTx/>
              <a:buChar char="-"/>
            </a:pPr>
            <a:endParaRPr lang="en-US" sz="1600"/>
          </a:p>
          <a:p>
            <a:pPr>
              <a:buFontTx/>
              <a:buChar char="-"/>
            </a:pPr>
            <a:r>
              <a:rPr lang="en-US" sz="1600"/>
              <a:t> Ca switch: control or EMK1-KO cells were plated in low Ca medium 24 h upon transfection with pSUPER or pSUPER-KO. After 12 h, cultures were switched to normal medium for 24 h. Transmission EM of cells sectioned perpendicular to the substratum shows lack of microvilli in EMK1-KO cells.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/>
              <a:t>MDCK cells regain their polarity</a:t>
            </a:r>
            <a:br>
              <a:rPr lang="en-US"/>
            </a:br>
            <a:r>
              <a:rPr lang="en-US"/>
              <a:t>in normal [Ca</a:t>
            </a:r>
            <a:r>
              <a:rPr lang="en-US" baseline="30000"/>
              <a:t>++</a:t>
            </a:r>
            <a:r>
              <a:rPr lang="en-US"/>
              <a:t>] and reform a lumen</a:t>
            </a:r>
          </a:p>
        </p:txBody>
      </p:sp>
      <p:sp>
        <p:nvSpPr>
          <p:cNvPr id="185347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8" name="Line 4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3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200" y="2971800"/>
            <a:ext cx="24003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5350" name="Line 6"/>
          <p:cNvSpPr>
            <a:spLocks noChangeShapeType="1"/>
          </p:cNvSpPr>
          <p:nvPr/>
        </p:nvSpPr>
        <p:spPr bwMode="auto">
          <a:xfrm>
            <a:off x="3798888" y="3983038"/>
            <a:ext cx="12795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3530600" y="3429000"/>
            <a:ext cx="16779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Comic Sans MS" charset="0"/>
              </a:rPr>
              <a:t>normal [Ca</a:t>
            </a:r>
            <a:r>
              <a:rPr lang="en-US" sz="2000" baseline="30000">
                <a:latin typeface="Comic Sans MS" charset="0"/>
              </a:rPr>
              <a:t>++</a:t>
            </a:r>
            <a:r>
              <a:rPr lang="en-US" sz="2000">
                <a:latin typeface="Comic Sans MS" charset="0"/>
              </a:rPr>
              <a:t>]</a:t>
            </a:r>
          </a:p>
        </p:txBody>
      </p:sp>
      <p:pic>
        <p:nvPicPr>
          <p:cNvPr id="1853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2865438"/>
            <a:ext cx="3048000" cy="213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5354" name="Text Box 10"/>
          <p:cNvSpPr txBox="1">
            <a:spLocks noChangeArrowheads="1"/>
          </p:cNvSpPr>
          <p:nvPr/>
        </p:nvSpPr>
        <p:spPr bwMode="auto">
          <a:xfrm>
            <a:off x="4013200" y="4038600"/>
            <a:ext cx="71120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Comic Sans MS" charset="0"/>
              </a:rPr>
              <a:t>time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/>
              <a:t>Questions addressed today:</a:t>
            </a:r>
          </a:p>
        </p:txBody>
      </p:sp>
      <p:sp>
        <p:nvSpPr>
          <p:cNvPr id="219139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40" name="Line 4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914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2865438"/>
            <a:ext cx="3048000" cy="213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/>
              <a:t>Questions addressed today:</a:t>
            </a:r>
          </a:p>
        </p:txBody>
      </p:sp>
      <p:sp>
        <p:nvSpPr>
          <p:cNvPr id="220163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64" name="Line 4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01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2865438"/>
            <a:ext cx="3048000" cy="213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0166" name="Text Box 6"/>
          <p:cNvSpPr txBox="1">
            <a:spLocks noChangeArrowheads="1"/>
          </p:cNvSpPr>
          <p:nvPr/>
        </p:nvSpPr>
        <p:spPr bwMode="auto">
          <a:xfrm>
            <a:off x="304800" y="2133600"/>
            <a:ext cx="4876800" cy="1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latin typeface="Comic Sans MS" charset="0"/>
              </a:rPr>
              <a:t>• What molecular mechanisms </a:t>
            </a:r>
          </a:p>
          <a:p>
            <a:pPr>
              <a:lnSpc>
                <a:spcPct val="110000"/>
              </a:lnSpc>
            </a:pPr>
            <a:r>
              <a:rPr lang="en-US">
                <a:latin typeface="Comic Sans MS" charset="0"/>
              </a:rPr>
              <a:t>  regulate cell polarization?</a:t>
            </a:r>
          </a:p>
          <a:p>
            <a:pPr>
              <a:lnSpc>
                <a:spcPct val="110000"/>
              </a:lnSpc>
            </a:pPr>
            <a:endParaRPr lang="en-US">
              <a:latin typeface="Comic Sans MS" charset="0"/>
            </a:endParaRPr>
          </a:p>
          <a:p>
            <a:pPr>
              <a:lnSpc>
                <a:spcPct val="110000"/>
              </a:lnSpc>
            </a:pPr>
            <a:endParaRPr lang="en-US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/>
              <a:t>Questions addressed today:</a:t>
            </a:r>
          </a:p>
        </p:txBody>
      </p:sp>
      <p:sp>
        <p:nvSpPr>
          <p:cNvPr id="221187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88" name="Line 4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11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2865438"/>
            <a:ext cx="3048000" cy="213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304800" y="2133600"/>
            <a:ext cx="4876800" cy="337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latin typeface="Comic Sans MS" charset="0"/>
              </a:rPr>
              <a:t>• What molecular mechanisms </a:t>
            </a:r>
          </a:p>
          <a:p>
            <a:pPr>
              <a:lnSpc>
                <a:spcPct val="110000"/>
              </a:lnSpc>
            </a:pPr>
            <a:r>
              <a:rPr lang="en-US">
                <a:latin typeface="Comic Sans MS" charset="0"/>
              </a:rPr>
              <a:t>  regulate cell polarization?</a:t>
            </a:r>
          </a:p>
          <a:p>
            <a:pPr>
              <a:lnSpc>
                <a:spcPct val="110000"/>
              </a:lnSpc>
            </a:pPr>
            <a:endParaRPr lang="en-US">
              <a:latin typeface="Comic Sans MS" charset="0"/>
            </a:endParaRPr>
          </a:p>
          <a:p>
            <a:pPr>
              <a:lnSpc>
                <a:spcPct val="110000"/>
              </a:lnSpc>
            </a:pPr>
            <a:r>
              <a:rPr lang="en-US">
                <a:latin typeface="Comic Sans MS" charset="0"/>
              </a:rPr>
              <a:t>• What molecular mechanisms </a:t>
            </a:r>
          </a:p>
          <a:p>
            <a:pPr>
              <a:lnSpc>
                <a:spcPct val="110000"/>
              </a:lnSpc>
            </a:pPr>
            <a:r>
              <a:rPr lang="en-US">
                <a:latin typeface="Comic Sans MS" charset="0"/>
              </a:rPr>
              <a:t>  regulate lumen formation?</a:t>
            </a:r>
          </a:p>
          <a:p>
            <a:pPr>
              <a:lnSpc>
                <a:spcPct val="110000"/>
              </a:lnSpc>
            </a:pPr>
            <a:endParaRPr lang="en-US">
              <a:latin typeface="Comic Sans MS" charset="0"/>
            </a:endParaRPr>
          </a:p>
          <a:p>
            <a:pPr>
              <a:lnSpc>
                <a:spcPct val="110000"/>
              </a:lnSpc>
            </a:pPr>
            <a:endParaRPr lang="en-US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/>
              <a:t>Questions addressed today:</a:t>
            </a:r>
          </a:p>
        </p:txBody>
      </p:sp>
      <p:sp>
        <p:nvSpPr>
          <p:cNvPr id="222211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2" name="Line 4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22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2865438"/>
            <a:ext cx="3048000" cy="213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304800" y="2133600"/>
            <a:ext cx="4876800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latin typeface="Comic Sans MS" charset="0"/>
              </a:rPr>
              <a:t>• What molecular mechanisms </a:t>
            </a:r>
          </a:p>
          <a:p>
            <a:pPr>
              <a:lnSpc>
                <a:spcPct val="110000"/>
              </a:lnSpc>
            </a:pPr>
            <a:r>
              <a:rPr lang="en-US">
                <a:latin typeface="Comic Sans MS" charset="0"/>
              </a:rPr>
              <a:t>  regulate cell polarization?</a:t>
            </a:r>
          </a:p>
          <a:p>
            <a:pPr>
              <a:lnSpc>
                <a:spcPct val="110000"/>
              </a:lnSpc>
            </a:pPr>
            <a:endParaRPr lang="en-US">
              <a:latin typeface="Comic Sans MS" charset="0"/>
            </a:endParaRPr>
          </a:p>
          <a:p>
            <a:pPr>
              <a:lnSpc>
                <a:spcPct val="110000"/>
              </a:lnSpc>
            </a:pPr>
            <a:r>
              <a:rPr lang="en-US">
                <a:latin typeface="Comic Sans MS" charset="0"/>
              </a:rPr>
              <a:t>• What molecular mechanisms </a:t>
            </a:r>
          </a:p>
          <a:p>
            <a:pPr>
              <a:lnSpc>
                <a:spcPct val="110000"/>
              </a:lnSpc>
            </a:pPr>
            <a:r>
              <a:rPr lang="en-US">
                <a:latin typeface="Comic Sans MS" charset="0"/>
              </a:rPr>
              <a:t>  regulate lumen formation?</a:t>
            </a:r>
          </a:p>
          <a:p>
            <a:pPr>
              <a:lnSpc>
                <a:spcPct val="110000"/>
              </a:lnSpc>
            </a:pPr>
            <a:endParaRPr lang="en-US">
              <a:latin typeface="Comic Sans MS" charset="0"/>
            </a:endParaRPr>
          </a:p>
          <a:p>
            <a:pPr>
              <a:lnSpc>
                <a:spcPct val="110000"/>
              </a:lnSpc>
            </a:pPr>
            <a:r>
              <a:rPr lang="en-US">
                <a:latin typeface="Comic Sans MS" charset="0"/>
              </a:rPr>
              <a:t>• How do different tissues form </a:t>
            </a:r>
          </a:p>
          <a:p>
            <a:pPr>
              <a:lnSpc>
                <a:spcPct val="110000"/>
              </a:lnSpc>
            </a:pPr>
            <a:r>
              <a:rPr lang="en-US">
                <a:latin typeface="Comic Sans MS" charset="0"/>
              </a:rPr>
              <a:t>  different types of tubes?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structure of a good talk: start broad, get specific, and end broad</a:t>
            </a:r>
          </a:p>
        </p:txBody>
      </p:sp>
      <p:sp>
        <p:nvSpPr>
          <p:cNvPr id="145412" name="Freeform 4"/>
          <p:cNvSpPr>
            <a:spLocks/>
          </p:cNvSpPr>
          <p:nvPr/>
        </p:nvSpPr>
        <p:spPr bwMode="auto">
          <a:xfrm>
            <a:off x="1371600" y="2895600"/>
            <a:ext cx="6553200" cy="1905000"/>
          </a:xfrm>
          <a:custGeom>
            <a:avLst/>
            <a:gdLst>
              <a:gd name="T0" fmla="*/ 0 w 4752"/>
              <a:gd name="T1" fmla="*/ 0 h 1200"/>
              <a:gd name="T2" fmla="*/ 576 w 4752"/>
              <a:gd name="T3" fmla="*/ 528 h 1200"/>
              <a:gd name="T4" fmla="*/ 4224 w 4752"/>
              <a:gd name="T5" fmla="*/ 528 h 1200"/>
              <a:gd name="T6" fmla="*/ 4752 w 4752"/>
              <a:gd name="T7" fmla="*/ 48 h 1200"/>
              <a:gd name="T8" fmla="*/ 4752 w 4752"/>
              <a:gd name="T9" fmla="*/ 1200 h 1200"/>
              <a:gd name="T10" fmla="*/ 4224 w 4752"/>
              <a:gd name="T11" fmla="*/ 720 h 1200"/>
              <a:gd name="T12" fmla="*/ 576 w 4752"/>
              <a:gd name="T13" fmla="*/ 720 h 1200"/>
              <a:gd name="T14" fmla="*/ 0 w 4752"/>
              <a:gd name="T15" fmla="*/ 1152 h 1200"/>
              <a:gd name="T16" fmla="*/ 0 w 4752"/>
              <a:gd name="T17" fmla="*/ 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2" h="1200">
                <a:moveTo>
                  <a:pt x="0" y="0"/>
                </a:moveTo>
                <a:lnTo>
                  <a:pt x="576" y="528"/>
                </a:lnTo>
                <a:lnTo>
                  <a:pt x="4224" y="528"/>
                </a:lnTo>
                <a:lnTo>
                  <a:pt x="4752" y="48"/>
                </a:lnTo>
                <a:lnTo>
                  <a:pt x="4752" y="1200"/>
                </a:lnTo>
                <a:lnTo>
                  <a:pt x="4224" y="720"/>
                </a:lnTo>
                <a:lnTo>
                  <a:pt x="576" y="720"/>
                </a:lnTo>
                <a:lnTo>
                  <a:pt x="0" y="115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2057400" y="2324100"/>
            <a:ext cx="5334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charset="0"/>
              </a:rPr>
              <a:t>The middle is the meat of the talk…</a:t>
            </a:r>
          </a:p>
        </p:txBody>
      </p:sp>
      <p:sp>
        <p:nvSpPr>
          <p:cNvPr id="145414" name="Line 6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…but talks are delivered to audiences</a:t>
            </a:r>
            <a:br>
              <a:rPr lang="en-US"/>
            </a:br>
            <a:r>
              <a:rPr lang="en-US"/>
              <a:t>with limited attention spans</a:t>
            </a: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2247900" y="6030913"/>
            <a:ext cx="46482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charset="0"/>
              </a:rPr>
              <a:t>Audience attention curve</a:t>
            </a:r>
          </a:p>
        </p:txBody>
      </p:sp>
      <p:pic>
        <p:nvPicPr>
          <p:cNvPr id="159751" name="Picture 7" descr="attention curve.jpg                                            0005C5F1Macintosh HD                   BB860ACB: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982788"/>
            <a:ext cx="6324600" cy="40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52" name="Line 8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structure of a good talk: start broad, get specific, and end broad</a:t>
            </a:r>
          </a:p>
        </p:txBody>
      </p:sp>
      <p:sp>
        <p:nvSpPr>
          <p:cNvPr id="160772" name="Freeform 4"/>
          <p:cNvSpPr>
            <a:spLocks/>
          </p:cNvSpPr>
          <p:nvPr/>
        </p:nvSpPr>
        <p:spPr bwMode="auto">
          <a:xfrm>
            <a:off x="1371600" y="2895600"/>
            <a:ext cx="6553200" cy="1905000"/>
          </a:xfrm>
          <a:custGeom>
            <a:avLst/>
            <a:gdLst>
              <a:gd name="T0" fmla="*/ 0 w 4752"/>
              <a:gd name="T1" fmla="*/ 0 h 1200"/>
              <a:gd name="T2" fmla="*/ 576 w 4752"/>
              <a:gd name="T3" fmla="*/ 528 h 1200"/>
              <a:gd name="T4" fmla="*/ 4224 w 4752"/>
              <a:gd name="T5" fmla="*/ 528 h 1200"/>
              <a:gd name="T6" fmla="*/ 4752 w 4752"/>
              <a:gd name="T7" fmla="*/ 48 h 1200"/>
              <a:gd name="T8" fmla="*/ 4752 w 4752"/>
              <a:gd name="T9" fmla="*/ 1200 h 1200"/>
              <a:gd name="T10" fmla="*/ 4224 w 4752"/>
              <a:gd name="T11" fmla="*/ 720 h 1200"/>
              <a:gd name="T12" fmla="*/ 576 w 4752"/>
              <a:gd name="T13" fmla="*/ 720 h 1200"/>
              <a:gd name="T14" fmla="*/ 0 w 4752"/>
              <a:gd name="T15" fmla="*/ 1152 h 1200"/>
              <a:gd name="T16" fmla="*/ 0 w 4752"/>
              <a:gd name="T17" fmla="*/ 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2" h="1200">
                <a:moveTo>
                  <a:pt x="0" y="0"/>
                </a:moveTo>
                <a:lnTo>
                  <a:pt x="576" y="528"/>
                </a:lnTo>
                <a:lnTo>
                  <a:pt x="4224" y="528"/>
                </a:lnTo>
                <a:lnTo>
                  <a:pt x="4752" y="48"/>
                </a:lnTo>
                <a:lnTo>
                  <a:pt x="4752" y="1200"/>
                </a:lnTo>
                <a:lnTo>
                  <a:pt x="4224" y="720"/>
                </a:lnTo>
                <a:lnTo>
                  <a:pt x="576" y="720"/>
                </a:lnTo>
                <a:lnTo>
                  <a:pt x="0" y="115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1752600" y="2286000"/>
            <a:ext cx="57150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charset="0"/>
              </a:rPr>
              <a:t>The middle is also the time at which the audience tends to zone out</a:t>
            </a:r>
          </a:p>
        </p:txBody>
      </p:sp>
      <p:sp>
        <p:nvSpPr>
          <p:cNvPr id="160774" name="Line 6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structure of a good talk: start broad, get specific, and end broad</a:t>
            </a:r>
          </a:p>
        </p:txBody>
      </p:sp>
      <p:sp>
        <p:nvSpPr>
          <p:cNvPr id="161796" name="Freeform 4"/>
          <p:cNvSpPr>
            <a:spLocks/>
          </p:cNvSpPr>
          <p:nvPr/>
        </p:nvSpPr>
        <p:spPr bwMode="auto">
          <a:xfrm>
            <a:off x="1371600" y="2895600"/>
            <a:ext cx="6553200" cy="1905000"/>
          </a:xfrm>
          <a:custGeom>
            <a:avLst/>
            <a:gdLst>
              <a:gd name="T0" fmla="*/ 0 w 4752"/>
              <a:gd name="T1" fmla="*/ 0 h 1200"/>
              <a:gd name="T2" fmla="*/ 576 w 4752"/>
              <a:gd name="T3" fmla="*/ 528 h 1200"/>
              <a:gd name="T4" fmla="*/ 4224 w 4752"/>
              <a:gd name="T5" fmla="*/ 528 h 1200"/>
              <a:gd name="T6" fmla="*/ 4752 w 4752"/>
              <a:gd name="T7" fmla="*/ 48 h 1200"/>
              <a:gd name="T8" fmla="*/ 4752 w 4752"/>
              <a:gd name="T9" fmla="*/ 1200 h 1200"/>
              <a:gd name="T10" fmla="*/ 4224 w 4752"/>
              <a:gd name="T11" fmla="*/ 720 h 1200"/>
              <a:gd name="T12" fmla="*/ 576 w 4752"/>
              <a:gd name="T13" fmla="*/ 720 h 1200"/>
              <a:gd name="T14" fmla="*/ 0 w 4752"/>
              <a:gd name="T15" fmla="*/ 1152 h 1200"/>
              <a:gd name="T16" fmla="*/ 0 w 4752"/>
              <a:gd name="T17" fmla="*/ 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2" h="1200">
                <a:moveTo>
                  <a:pt x="0" y="0"/>
                </a:moveTo>
                <a:lnTo>
                  <a:pt x="576" y="528"/>
                </a:lnTo>
                <a:lnTo>
                  <a:pt x="4224" y="528"/>
                </a:lnTo>
                <a:lnTo>
                  <a:pt x="4752" y="48"/>
                </a:lnTo>
                <a:lnTo>
                  <a:pt x="4752" y="1200"/>
                </a:lnTo>
                <a:lnTo>
                  <a:pt x="4224" y="720"/>
                </a:lnTo>
                <a:lnTo>
                  <a:pt x="576" y="720"/>
                </a:lnTo>
                <a:lnTo>
                  <a:pt x="0" y="115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228600" y="2667000"/>
            <a:ext cx="1981200" cy="259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7086600" y="2590800"/>
            <a:ext cx="1905000" cy="259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0" name="Line 8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1" name="Text Box 9"/>
          <p:cNvSpPr txBox="1">
            <a:spLocks noChangeArrowheads="1"/>
          </p:cNvSpPr>
          <p:nvPr/>
        </p:nvSpPr>
        <p:spPr bwMode="auto">
          <a:xfrm>
            <a:off x="1828800" y="2324100"/>
            <a:ext cx="54864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charset="0"/>
              </a:rPr>
              <a:t>After going into depth, come back to your home slide to make transitions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structure of a good talk: start broad, get specific, and end broad</a:t>
            </a:r>
          </a:p>
        </p:txBody>
      </p:sp>
      <p:sp>
        <p:nvSpPr>
          <p:cNvPr id="146436" name="Freeform 4"/>
          <p:cNvSpPr>
            <a:spLocks/>
          </p:cNvSpPr>
          <p:nvPr/>
        </p:nvSpPr>
        <p:spPr bwMode="auto">
          <a:xfrm>
            <a:off x="1371600" y="2895600"/>
            <a:ext cx="6553200" cy="1905000"/>
          </a:xfrm>
          <a:custGeom>
            <a:avLst/>
            <a:gdLst>
              <a:gd name="T0" fmla="*/ 0 w 4752"/>
              <a:gd name="T1" fmla="*/ 0 h 1200"/>
              <a:gd name="T2" fmla="*/ 576 w 4752"/>
              <a:gd name="T3" fmla="*/ 528 h 1200"/>
              <a:gd name="T4" fmla="*/ 4224 w 4752"/>
              <a:gd name="T5" fmla="*/ 528 h 1200"/>
              <a:gd name="T6" fmla="*/ 4752 w 4752"/>
              <a:gd name="T7" fmla="*/ 48 h 1200"/>
              <a:gd name="T8" fmla="*/ 4752 w 4752"/>
              <a:gd name="T9" fmla="*/ 1200 h 1200"/>
              <a:gd name="T10" fmla="*/ 4224 w 4752"/>
              <a:gd name="T11" fmla="*/ 720 h 1200"/>
              <a:gd name="T12" fmla="*/ 576 w 4752"/>
              <a:gd name="T13" fmla="*/ 720 h 1200"/>
              <a:gd name="T14" fmla="*/ 0 w 4752"/>
              <a:gd name="T15" fmla="*/ 1152 h 1200"/>
              <a:gd name="T16" fmla="*/ 0 w 4752"/>
              <a:gd name="T17" fmla="*/ 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2" h="1200">
                <a:moveTo>
                  <a:pt x="0" y="0"/>
                </a:moveTo>
                <a:lnTo>
                  <a:pt x="576" y="528"/>
                </a:lnTo>
                <a:lnTo>
                  <a:pt x="4224" y="528"/>
                </a:lnTo>
                <a:lnTo>
                  <a:pt x="4752" y="48"/>
                </a:lnTo>
                <a:lnTo>
                  <a:pt x="4752" y="1200"/>
                </a:lnTo>
                <a:lnTo>
                  <a:pt x="4224" y="720"/>
                </a:lnTo>
                <a:lnTo>
                  <a:pt x="576" y="720"/>
                </a:lnTo>
                <a:lnTo>
                  <a:pt x="0" y="115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8" name="Freeform 6"/>
          <p:cNvSpPr>
            <a:spLocks/>
          </p:cNvSpPr>
          <p:nvPr/>
        </p:nvSpPr>
        <p:spPr bwMode="auto">
          <a:xfrm>
            <a:off x="2743200" y="4038600"/>
            <a:ext cx="457200" cy="1219200"/>
          </a:xfrm>
          <a:custGeom>
            <a:avLst/>
            <a:gdLst>
              <a:gd name="T0" fmla="*/ 0 w 288"/>
              <a:gd name="T1" fmla="*/ 0 h 768"/>
              <a:gd name="T2" fmla="*/ 288 w 288"/>
              <a:gd name="T3" fmla="*/ 768 h 768"/>
              <a:gd name="T4" fmla="*/ 288 w 288"/>
              <a:gd name="T5" fmla="*/ 0 h 768"/>
              <a:gd name="T6" fmla="*/ 0 w 288"/>
              <a:gd name="T7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768">
                <a:moveTo>
                  <a:pt x="0" y="0"/>
                </a:moveTo>
                <a:lnTo>
                  <a:pt x="288" y="768"/>
                </a:lnTo>
                <a:lnTo>
                  <a:pt x="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9" name="Freeform 7"/>
          <p:cNvSpPr>
            <a:spLocks/>
          </p:cNvSpPr>
          <p:nvPr/>
        </p:nvSpPr>
        <p:spPr bwMode="auto">
          <a:xfrm>
            <a:off x="3505200" y="4038600"/>
            <a:ext cx="914400" cy="1828800"/>
          </a:xfrm>
          <a:custGeom>
            <a:avLst/>
            <a:gdLst>
              <a:gd name="T0" fmla="*/ 0 w 288"/>
              <a:gd name="T1" fmla="*/ 0 h 768"/>
              <a:gd name="T2" fmla="*/ 288 w 288"/>
              <a:gd name="T3" fmla="*/ 768 h 768"/>
              <a:gd name="T4" fmla="*/ 288 w 288"/>
              <a:gd name="T5" fmla="*/ 0 h 768"/>
              <a:gd name="T6" fmla="*/ 0 w 288"/>
              <a:gd name="T7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768">
                <a:moveTo>
                  <a:pt x="0" y="0"/>
                </a:moveTo>
                <a:lnTo>
                  <a:pt x="288" y="768"/>
                </a:lnTo>
                <a:lnTo>
                  <a:pt x="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0" name="Freeform 8"/>
          <p:cNvSpPr>
            <a:spLocks/>
          </p:cNvSpPr>
          <p:nvPr/>
        </p:nvSpPr>
        <p:spPr bwMode="auto">
          <a:xfrm>
            <a:off x="4724400" y="4038600"/>
            <a:ext cx="685800" cy="1143000"/>
          </a:xfrm>
          <a:custGeom>
            <a:avLst/>
            <a:gdLst>
              <a:gd name="T0" fmla="*/ 0 w 288"/>
              <a:gd name="T1" fmla="*/ 0 h 768"/>
              <a:gd name="T2" fmla="*/ 288 w 288"/>
              <a:gd name="T3" fmla="*/ 768 h 768"/>
              <a:gd name="T4" fmla="*/ 288 w 288"/>
              <a:gd name="T5" fmla="*/ 0 h 768"/>
              <a:gd name="T6" fmla="*/ 0 w 288"/>
              <a:gd name="T7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768">
                <a:moveTo>
                  <a:pt x="0" y="0"/>
                </a:moveTo>
                <a:lnTo>
                  <a:pt x="288" y="768"/>
                </a:lnTo>
                <a:lnTo>
                  <a:pt x="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1" name="Freeform 9"/>
          <p:cNvSpPr>
            <a:spLocks/>
          </p:cNvSpPr>
          <p:nvPr/>
        </p:nvSpPr>
        <p:spPr bwMode="auto">
          <a:xfrm>
            <a:off x="5715000" y="4038600"/>
            <a:ext cx="1066800" cy="1981200"/>
          </a:xfrm>
          <a:custGeom>
            <a:avLst/>
            <a:gdLst>
              <a:gd name="T0" fmla="*/ 0 w 288"/>
              <a:gd name="T1" fmla="*/ 0 h 768"/>
              <a:gd name="T2" fmla="*/ 288 w 288"/>
              <a:gd name="T3" fmla="*/ 768 h 768"/>
              <a:gd name="T4" fmla="*/ 288 w 288"/>
              <a:gd name="T5" fmla="*/ 0 h 768"/>
              <a:gd name="T6" fmla="*/ 0 w 288"/>
              <a:gd name="T7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768">
                <a:moveTo>
                  <a:pt x="0" y="0"/>
                </a:moveTo>
                <a:lnTo>
                  <a:pt x="288" y="768"/>
                </a:lnTo>
                <a:lnTo>
                  <a:pt x="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3" name="Rectangle 11"/>
          <p:cNvSpPr>
            <a:spLocks noChangeArrowheads="1"/>
          </p:cNvSpPr>
          <p:nvPr/>
        </p:nvSpPr>
        <p:spPr bwMode="auto">
          <a:xfrm>
            <a:off x="228600" y="2667000"/>
            <a:ext cx="1981200" cy="259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4" name="Rectangle 12"/>
          <p:cNvSpPr>
            <a:spLocks noChangeArrowheads="1"/>
          </p:cNvSpPr>
          <p:nvPr/>
        </p:nvSpPr>
        <p:spPr bwMode="auto">
          <a:xfrm>
            <a:off x="7086600" y="2590800"/>
            <a:ext cx="1905000" cy="259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5" name="Line 13"/>
          <p:cNvSpPr>
            <a:spLocks noChangeShapeType="1"/>
          </p:cNvSpPr>
          <p:nvPr/>
        </p:nvSpPr>
        <p:spPr bwMode="auto">
          <a:xfrm>
            <a:off x="1905000" y="3962400"/>
            <a:ext cx="0" cy="236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6" name="Text Box 14"/>
          <p:cNvSpPr txBox="1">
            <a:spLocks noChangeArrowheads="1"/>
          </p:cNvSpPr>
          <p:nvPr/>
        </p:nvSpPr>
        <p:spPr bwMode="auto">
          <a:xfrm>
            <a:off x="228600" y="3886200"/>
            <a:ext cx="16002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800">
                <a:latin typeface="Comic Sans MS" charset="0"/>
              </a:rPr>
              <a:t>Nontechnical</a:t>
            </a:r>
          </a:p>
        </p:txBody>
      </p:sp>
      <p:sp>
        <p:nvSpPr>
          <p:cNvPr id="146447" name="Text Box 15"/>
          <p:cNvSpPr txBox="1">
            <a:spLocks noChangeArrowheads="1"/>
          </p:cNvSpPr>
          <p:nvPr/>
        </p:nvSpPr>
        <p:spPr bwMode="auto">
          <a:xfrm>
            <a:off x="228600" y="4541838"/>
            <a:ext cx="16002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800">
                <a:latin typeface="Comic Sans MS" charset="0"/>
              </a:rPr>
              <a:t>General</a:t>
            </a:r>
          </a:p>
          <a:p>
            <a:pPr algn="r"/>
            <a:r>
              <a:rPr lang="en-US" sz="1800">
                <a:latin typeface="Comic Sans MS" charset="0"/>
              </a:rPr>
              <a:t>technical</a:t>
            </a:r>
          </a:p>
        </p:txBody>
      </p:sp>
      <p:sp>
        <p:nvSpPr>
          <p:cNvPr id="146448" name="Text Box 16"/>
          <p:cNvSpPr txBox="1">
            <a:spLocks noChangeArrowheads="1"/>
          </p:cNvSpPr>
          <p:nvPr/>
        </p:nvSpPr>
        <p:spPr bwMode="auto">
          <a:xfrm>
            <a:off x="228600" y="5532438"/>
            <a:ext cx="16002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800">
                <a:latin typeface="Comic Sans MS" charset="0"/>
              </a:rPr>
              <a:t>Specialist</a:t>
            </a:r>
          </a:p>
        </p:txBody>
      </p:sp>
      <p:sp>
        <p:nvSpPr>
          <p:cNvPr id="146449" name="Line 17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50" name="Text Box 18"/>
          <p:cNvSpPr txBox="1">
            <a:spLocks noChangeArrowheads="1"/>
          </p:cNvSpPr>
          <p:nvPr/>
        </p:nvSpPr>
        <p:spPr bwMode="auto">
          <a:xfrm>
            <a:off x="1828800" y="2324100"/>
            <a:ext cx="54864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charset="0"/>
              </a:rPr>
              <a:t>After going into depth, come back to your home slide to make transitions</a:t>
            </a:r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266700" y="1157288"/>
            <a:ext cx="7947025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omic Sans MS" charset="0"/>
              </a:rPr>
              <a:t>Of course, it is far to confusing and a clear take-home</a:t>
            </a:r>
          </a:p>
          <a:p>
            <a:r>
              <a:rPr lang="en-US">
                <a:latin typeface="Comic Sans MS" charset="0"/>
              </a:rPr>
              <a:t> message does not come across !</a:t>
            </a:r>
          </a:p>
          <a:p>
            <a:endParaRPr lang="en-US">
              <a:latin typeface="Comic Sans MS" charset="0"/>
            </a:endParaRPr>
          </a:p>
          <a:p>
            <a:endParaRPr lang="en-US">
              <a:latin typeface="Comic Sans MS" charset="0"/>
            </a:endParaRPr>
          </a:p>
          <a:p>
            <a:endParaRPr lang="en-US">
              <a:latin typeface="Comic Sans MS" charset="0"/>
            </a:endParaRPr>
          </a:p>
          <a:p>
            <a:r>
              <a:rPr lang="en-US">
                <a:latin typeface="Comic Sans MS" charset="0"/>
              </a:rPr>
              <a:t>This presentation will take you through a strategy for </a:t>
            </a:r>
          </a:p>
          <a:p>
            <a:r>
              <a:rPr lang="en-US">
                <a:latin typeface="Comic Sans MS" charset="0"/>
              </a:rPr>
              <a:t>presenting the data in a clear and logical way.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structure of a good talk: start broad, get specific, and end broad</a:t>
            </a:r>
          </a:p>
        </p:txBody>
      </p:sp>
      <p:sp>
        <p:nvSpPr>
          <p:cNvPr id="229379" name="Freeform 3"/>
          <p:cNvSpPr>
            <a:spLocks/>
          </p:cNvSpPr>
          <p:nvPr/>
        </p:nvSpPr>
        <p:spPr bwMode="auto">
          <a:xfrm>
            <a:off x="1371600" y="2895600"/>
            <a:ext cx="6553200" cy="1905000"/>
          </a:xfrm>
          <a:custGeom>
            <a:avLst/>
            <a:gdLst>
              <a:gd name="T0" fmla="*/ 0 w 4752"/>
              <a:gd name="T1" fmla="*/ 0 h 1200"/>
              <a:gd name="T2" fmla="*/ 576 w 4752"/>
              <a:gd name="T3" fmla="*/ 528 h 1200"/>
              <a:gd name="T4" fmla="*/ 4224 w 4752"/>
              <a:gd name="T5" fmla="*/ 528 h 1200"/>
              <a:gd name="T6" fmla="*/ 4752 w 4752"/>
              <a:gd name="T7" fmla="*/ 48 h 1200"/>
              <a:gd name="T8" fmla="*/ 4752 w 4752"/>
              <a:gd name="T9" fmla="*/ 1200 h 1200"/>
              <a:gd name="T10" fmla="*/ 4224 w 4752"/>
              <a:gd name="T11" fmla="*/ 720 h 1200"/>
              <a:gd name="T12" fmla="*/ 576 w 4752"/>
              <a:gd name="T13" fmla="*/ 720 h 1200"/>
              <a:gd name="T14" fmla="*/ 0 w 4752"/>
              <a:gd name="T15" fmla="*/ 1152 h 1200"/>
              <a:gd name="T16" fmla="*/ 0 w 4752"/>
              <a:gd name="T17" fmla="*/ 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2" h="1200">
                <a:moveTo>
                  <a:pt x="0" y="0"/>
                </a:moveTo>
                <a:lnTo>
                  <a:pt x="576" y="528"/>
                </a:lnTo>
                <a:lnTo>
                  <a:pt x="4224" y="528"/>
                </a:lnTo>
                <a:lnTo>
                  <a:pt x="4752" y="48"/>
                </a:lnTo>
                <a:lnTo>
                  <a:pt x="4752" y="1200"/>
                </a:lnTo>
                <a:lnTo>
                  <a:pt x="4224" y="720"/>
                </a:lnTo>
                <a:lnTo>
                  <a:pt x="576" y="720"/>
                </a:lnTo>
                <a:lnTo>
                  <a:pt x="0" y="115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1" name="Freeform 5"/>
          <p:cNvSpPr>
            <a:spLocks/>
          </p:cNvSpPr>
          <p:nvPr/>
        </p:nvSpPr>
        <p:spPr bwMode="auto">
          <a:xfrm>
            <a:off x="2743200" y="4038600"/>
            <a:ext cx="457200" cy="1219200"/>
          </a:xfrm>
          <a:custGeom>
            <a:avLst/>
            <a:gdLst>
              <a:gd name="T0" fmla="*/ 0 w 288"/>
              <a:gd name="T1" fmla="*/ 0 h 768"/>
              <a:gd name="T2" fmla="*/ 288 w 288"/>
              <a:gd name="T3" fmla="*/ 768 h 768"/>
              <a:gd name="T4" fmla="*/ 288 w 288"/>
              <a:gd name="T5" fmla="*/ 0 h 768"/>
              <a:gd name="T6" fmla="*/ 0 w 288"/>
              <a:gd name="T7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768">
                <a:moveTo>
                  <a:pt x="0" y="0"/>
                </a:moveTo>
                <a:lnTo>
                  <a:pt x="288" y="768"/>
                </a:lnTo>
                <a:lnTo>
                  <a:pt x="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2" name="Freeform 6"/>
          <p:cNvSpPr>
            <a:spLocks/>
          </p:cNvSpPr>
          <p:nvPr/>
        </p:nvSpPr>
        <p:spPr bwMode="auto">
          <a:xfrm>
            <a:off x="3505200" y="4038600"/>
            <a:ext cx="914400" cy="1828800"/>
          </a:xfrm>
          <a:custGeom>
            <a:avLst/>
            <a:gdLst>
              <a:gd name="T0" fmla="*/ 0 w 288"/>
              <a:gd name="T1" fmla="*/ 0 h 768"/>
              <a:gd name="T2" fmla="*/ 288 w 288"/>
              <a:gd name="T3" fmla="*/ 768 h 768"/>
              <a:gd name="T4" fmla="*/ 288 w 288"/>
              <a:gd name="T5" fmla="*/ 0 h 768"/>
              <a:gd name="T6" fmla="*/ 0 w 288"/>
              <a:gd name="T7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768">
                <a:moveTo>
                  <a:pt x="0" y="0"/>
                </a:moveTo>
                <a:lnTo>
                  <a:pt x="288" y="768"/>
                </a:lnTo>
                <a:lnTo>
                  <a:pt x="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3" name="Freeform 7"/>
          <p:cNvSpPr>
            <a:spLocks/>
          </p:cNvSpPr>
          <p:nvPr/>
        </p:nvSpPr>
        <p:spPr bwMode="auto">
          <a:xfrm>
            <a:off x="4724400" y="4038600"/>
            <a:ext cx="685800" cy="1143000"/>
          </a:xfrm>
          <a:custGeom>
            <a:avLst/>
            <a:gdLst>
              <a:gd name="T0" fmla="*/ 0 w 288"/>
              <a:gd name="T1" fmla="*/ 0 h 768"/>
              <a:gd name="T2" fmla="*/ 288 w 288"/>
              <a:gd name="T3" fmla="*/ 768 h 768"/>
              <a:gd name="T4" fmla="*/ 288 w 288"/>
              <a:gd name="T5" fmla="*/ 0 h 768"/>
              <a:gd name="T6" fmla="*/ 0 w 288"/>
              <a:gd name="T7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768">
                <a:moveTo>
                  <a:pt x="0" y="0"/>
                </a:moveTo>
                <a:lnTo>
                  <a:pt x="288" y="768"/>
                </a:lnTo>
                <a:lnTo>
                  <a:pt x="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4" name="Freeform 8"/>
          <p:cNvSpPr>
            <a:spLocks/>
          </p:cNvSpPr>
          <p:nvPr/>
        </p:nvSpPr>
        <p:spPr bwMode="auto">
          <a:xfrm>
            <a:off x="5715000" y="4038600"/>
            <a:ext cx="1066800" cy="1981200"/>
          </a:xfrm>
          <a:custGeom>
            <a:avLst/>
            <a:gdLst>
              <a:gd name="T0" fmla="*/ 0 w 288"/>
              <a:gd name="T1" fmla="*/ 0 h 768"/>
              <a:gd name="T2" fmla="*/ 288 w 288"/>
              <a:gd name="T3" fmla="*/ 768 h 768"/>
              <a:gd name="T4" fmla="*/ 288 w 288"/>
              <a:gd name="T5" fmla="*/ 0 h 768"/>
              <a:gd name="T6" fmla="*/ 0 w 288"/>
              <a:gd name="T7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768">
                <a:moveTo>
                  <a:pt x="0" y="0"/>
                </a:moveTo>
                <a:lnTo>
                  <a:pt x="288" y="768"/>
                </a:lnTo>
                <a:lnTo>
                  <a:pt x="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5" name="Rectangle 9"/>
          <p:cNvSpPr>
            <a:spLocks noChangeArrowheads="1"/>
          </p:cNvSpPr>
          <p:nvPr/>
        </p:nvSpPr>
        <p:spPr bwMode="auto">
          <a:xfrm>
            <a:off x="228600" y="2667000"/>
            <a:ext cx="1981200" cy="259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6" name="Rectangle 10"/>
          <p:cNvSpPr>
            <a:spLocks noChangeArrowheads="1"/>
          </p:cNvSpPr>
          <p:nvPr/>
        </p:nvSpPr>
        <p:spPr bwMode="auto">
          <a:xfrm>
            <a:off x="7086600" y="2590800"/>
            <a:ext cx="1905000" cy="259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7" name="Line 11"/>
          <p:cNvSpPr>
            <a:spLocks noChangeShapeType="1"/>
          </p:cNvSpPr>
          <p:nvPr/>
        </p:nvSpPr>
        <p:spPr bwMode="auto">
          <a:xfrm>
            <a:off x="1905000" y="3962400"/>
            <a:ext cx="0" cy="236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8" name="Text Box 12"/>
          <p:cNvSpPr txBox="1">
            <a:spLocks noChangeArrowheads="1"/>
          </p:cNvSpPr>
          <p:nvPr/>
        </p:nvSpPr>
        <p:spPr bwMode="auto">
          <a:xfrm>
            <a:off x="228600" y="3886200"/>
            <a:ext cx="16002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800">
                <a:latin typeface="Comic Sans MS" charset="0"/>
              </a:rPr>
              <a:t>Nontechnical</a:t>
            </a:r>
          </a:p>
        </p:txBody>
      </p:sp>
      <p:sp>
        <p:nvSpPr>
          <p:cNvPr id="229389" name="Text Box 13"/>
          <p:cNvSpPr txBox="1">
            <a:spLocks noChangeArrowheads="1"/>
          </p:cNvSpPr>
          <p:nvPr/>
        </p:nvSpPr>
        <p:spPr bwMode="auto">
          <a:xfrm>
            <a:off x="228600" y="4541838"/>
            <a:ext cx="16002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800">
                <a:latin typeface="Comic Sans MS" charset="0"/>
              </a:rPr>
              <a:t>General</a:t>
            </a:r>
          </a:p>
          <a:p>
            <a:pPr algn="r"/>
            <a:r>
              <a:rPr lang="en-US" sz="1800">
                <a:latin typeface="Comic Sans MS" charset="0"/>
              </a:rPr>
              <a:t>technical</a:t>
            </a:r>
          </a:p>
        </p:txBody>
      </p:sp>
      <p:sp>
        <p:nvSpPr>
          <p:cNvPr id="229390" name="Text Box 14"/>
          <p:cNvSpPr txBox="1">
            <a:spLocks noChangeArrowheads="1"/>
          </p:cNvSpPr>
          <p:nvPr/>
        </p:nvSpPr>
        <p:spPr bwMode="auto">
          <a:xfrm>
            <a:off x="228600" y="5532438"/>
            <a:ext cx="16002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800">
                <a:latin typeface="Comic Sans MS" charset="0"/>
              </a:rPr>
              <a:t>Specialist</a:t>
            </a:r>
          </a:p>
        </p:txBody>
      </p:sp>
      <p:sp>
        <p:nvSpPr>
          <p:cNvPr id="229391" name="Line 15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92" name="Text Box 16"/>
          <p:cNvSpPr txBox="1">
            <a:spLocks noChangeArrowheads="1"/>
          </p:cNvSpPr>
          <p:nvPr/>
        </p:nvSpPr>
        <p:spPr bwMode="auto">
          <a:xfrm>
            <a:off x="1676400" y="2324100"/>
            <a:ext cx="58674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charset="0"/>
              </a:rPr>
              <a:t>Let</a:t>
            </a:r>
            <a:r>
              <a:rPr lang="ja-JP" altLang="en-US">
                <a:latin typeface="Arial"/>
              </a:rPr>
              <a:t>’</a:t>
            </a:r>
            <a:r>
              <a:rPr lang="en-US">
                <a:latin typeface="Comic Sans MS" charset="0"/>
              </a:rPr>
              <a:t>s review </a:t>
            </a:r>
            <a:r>
              <a:rPr lang="ja-JP" altLang="en-US">
                <a:latin typeface="Arial"/>
              </a:rPr>
              <a:t>“</a:t>
            </a:r>
            <a:r>
              <a:rPr lang="en-US">
                <a:latin typeface="Comic Sans MS" charset="0"/>
              </a:rPr>
              <a:t>episode 1</a:t>
            </a:r>
            <a:r>
              <a:rPr lang="ja-JP" altLang="en-US">
                <a:latin typeface="Arial"/>
              </a:rPr>
              <a:t>”</a:t>
            </a:r>
            <a:r>
              <a:rPr lang="en-US">
                <a:latin typeface="Comic Sans MS" charset="0"/>
              </a:rPr>
              <a:t> (which we</a:t>
            </a:r>
            <a:r>
              <a:rPr lang="ja-JP" altLang="en-US">
                <a:latin typeface="Arial"/>
              </a:rPr>
              <a:t>’</a:t>
            </a:r>
            <a:r>
              <a:rPr lang="en-US">
                <a:latin typeface="Comic Sans MS" charset="0"/>
              </a:rPr>
              <a:t>ve already designed) and add a home slide</a:t>
            </a:r>
          </a:p>
        </p:txBody>
      </p:sp>
      <p:sp>
        <p:nvSpPr>
          <p:cNvPr id="229393" name="Oval 17"/>
          <p:cNvSpPr>
            <a:spLocks noChangeArrowheads="1"/>
          </p:cNvSpPr>
          <p:nvPr/>
        </p:nvSpPr>
        <p:spPr bwMode="auto">
          <a:xfrm>
            <a:off x="2590800" y="3429000"/>
            <a:ext cx="914400" cy="2133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/>
              <a:t>Questions addressed today:</a:t>
            </a:r>
          </a:p>
        </p:txBody>
      </p:sp>
      <p:sp>
        <p:nvSpPr>
          <p:cNvPr id="223235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36" name="Line 4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32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2865438"/>
            <a:ext cx="3048000" cy="213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3238" name="Text Box 6"/>
          <p:cNvSpPr txBox="1">
            <a:spLocks noChangeArrowheads="1"/>
          </p:cNvSpPr>
          <p:nvPr/>
        </p:nvSpPr>
        <p:spPr bwMode="auto">
          <a:xfrm>
            <a:off x="304800" y="2133600"/>
            <a:ext cx="4876800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latin typeface="Comic Sans MS" charset="0"/>
              </a:rPr>
              <a:t>• What molecular mechanisms </a:t>
            </a:r>
          </a:p>
          <a:p>
            <a:pPr>
              <a:lnSpc>
                <a:spcPct val="110000"/>
              </a:lnSpc>
            </a:pPr>
            <a:r>
              <a:rPr lang="en-US">
                <a:latin typeface="Comic Sans MS" charset="0"/>
              </a:rPr>
              <a:t>  regulate cell polarization?</a:t>
            </a:r>
          </a:p>
          <a:p>
            <a:pPr>
              <a:lnSpc>
                <a:spcPct val="110000"/>
              </a:lnSpc>
            </a:pPr>
            <a:endParaRPr lang="en-US">
              <a:latin typeface="Comic Sans MS" charset="0"/>
            </a:endParaRPr>
          </a:p>
          <a:p>
            <a:pPr>
              <a:lnSpc>
                <a:spcPct val="110000"/>
              </a:lnSpc>
            </a:pPr>
            <a:r>
              <a:rPr lang="en-US">
                <a:latin typeface="Comic Sans MS" charset="0"/>
              </a:rPr>
              <a:t>• What molecular mechanisms </a:t>
            </a:r>
          </a:p>
          <a:p>
            <a:pPr>
              <a:lnSpc>
                <a:spcPct val="110000"/>
              </a:lnSpc>
            </a:pPr>
            <a:r>
              <a:rPr lang="en-US">
                <a:latin typeface="Comic Sans MS" charset="0"/>
              </a:rPr>
              <a:t>  regulate lumen formation?</a:t>
            </a:r>
          </a:p>
          <a:p>
            <a:pPr>
              <a:lnSpc>
                <a:spcPct val="110000"/>
              </a:lnSpc>
            </a:pPr>
            <a:endParaRPr lang="en-US">
              <a:latin typeface="Comic Sans MS" charset="0"/>
            </a:endParaRPr>
          </a:p>
          <a:p>
            <a:pPr>
              <a:lnSpc>
                <a:spcPct val="110000"/>
              </a:lnSpc>
            </a:pPr>
            <a:r>
              <a:rPr lang="en-US">
                <a:latin typeface="Comic Sans MS" charset="0"/>
              </a:rPr>
              <a:t>• How do different tissues form </a:t>
            </a:r>
          </a:p>
          <a:p>
            <a:pPr>
              <a:lnSpc>
                <a:spcPct val="110000"/>
              </a:lnSpc>
            </a:pPr>
            <a:r>
              <a:rPr lang="en-US">
                <a:latin typeface="Comic Sans MS" charset="0"/>
              </a:rPr>
              <a:t>  different types of tubes?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/>
              <a:t>EMK1 (also known as Par1) is a serine-threonine kinase that is essential for cell polarity </a:t>
            </a:r>
          </a:p>
        </p:txBody>
      </p:sp>
      <p:sp>
        <p:nvSpPr>
          <p:cNvPr id="196611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2" name="Line 4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661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2895600"/>
            <a:ext cx="374650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6623" name="Text Box 15"/>
          <p:cNvSpPr txBox="1">
            <a:spLocks noChangeArrowheads="1"/>
          </p:cNvSpPr>
          <p:nvPr/>
        </p:nvSpPr>
        <p:spPr bwMode="auto">
          <a:xfrm>
            <a:off x="5715000" y="3313113"/>
            <a:ext cx="29718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latin typeface="Comic Sans MS" charset="0"/>
              </a:rPr>
              <a:t>EMK1 localizes to tight junctions</a:t>
            </a:r>
          </a:p>
        </p:txBody>
      </p:sp>
      <p:sp>
        <p:nvSpPr>
          <p:cNvPr id="196624" name="Line 16"/>
          <p:cNvSpPr>
            <a:spLocks noChangeShapeType="1"/>
          </p:cNvSpPr>
          <p:nvPr/>
        </p:nvSpPr>
        <p:spPr bwMode="auto">
          <a:xfrm>
            <a:off x="5181600" y="3617913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2590800"/>
            <a:ext cx="5483225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1050925" y="3503613"/>
            <a:ext cx="12461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E00DC"/>
                </a:solidFill>
                <a:latin typeface="Comic Sans MS" charset="0"/>
              </a:rPr>
              <a:t>RT-PCR</a:t>
            </a:r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990600" y="4038600"/>
            <a:ext cx="14319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E00DC"/>
                </a:solidFill>
                <a:latin typeface="Comic Sans MS" charset="0"/>
              </a:rPr>
              <a:t>Western</a:t>
            </a:r>
          </a:p>
        </p:txBody>
      </p:sp>
      <p:sp>
        <p:nvSpPr>
          <p:cNvPr id="187397" name="Rectangle 5"/>
          <p:cNvSpPr>
            <a:spLocks noChangeArrowheads="1"/>
          </p:cNvSpPr>
          <p:nvPr/>
        </p:nvSpPr>
        <p:spPr bwMode="auto">
          <a:xfrm>
            <a:off x="2438400" y="2590800"/>
            <a:ext cx="2133600" cy="2057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398" name="Rectangle 6"/>
          <p:cNvSpPr>
            <a:spLocks noChangeArrowheads="1"/>
          </p:cNvSpPr>
          <p:nvPr/>
        </p:nvSpPr>
        <p:spPr bwMode="auto">
          <a:xfrm>
            <a:off x="4648200" y="2590800"/>
            <a:ext cx="3352800" cy="2057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399" name="Rectangle 7"/>
          <p:cNvSpPr>
            <a:spLocks noChangeArrowheads="1"/>
          </p:cNvSpPr>
          <p:nvPr/>
        </p:nvSpPr>
        <p:spPr bwMode="auto">
          <a:xfrm>
            <a:off x="5464175" y="4740275"/>
            <a:ext cx="17748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E00DC"/>
                </a:solidFill>
                <a:latin typeface="Comic Sans MS" charset="0"/>
              </a:rPr>
              <a:t>MDCK cells</a:t>
            </a:r>
          </a:p>
        </p:txBody>
      </p:sp>
      <p:sp>
        <p:nvSpPr>
          <p:cNvPr id="187400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EMK1 / Par1 can be knocked down in</a:t>
            </a:r>
            <a:br>
              <a:rPr lang="en-US"/>
            </a:br>
            <a:r>
              <a:rPr lang="en-US"/>
              <a:t>MDCK (kidney) cells using siRNA methods</a:t>
            </a:r>
          </a:p>
        </p:txBody>
      </p:sp>
      <p:sp>
        <p:nvSpPr>
          <p:cNvPr id="187401" name="Line 9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ChangeArrowheads="1"/>
          </p:cNvSpPr>
          <p:nvPr/>
        </p:nvSpPr>
        <p:spPr bwMode="auto">
          <a:xfrm>
            <a:off x="2590800" y="5943600"/>
            <a:ext cx="10175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1DF00"/>
                </a:solidFill>
                <a:latin typeface="Comic Sans MS" charset="0"/>
              </a:rPr>
              <a:t>gp135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Lumen formation is blocked</a:t>
            </a:r>
            <a:br>
              <a:rPr lang="en-US"/>
            </a:br>
            <a:r>
              <a:rPr lang="en-US"/>
              <a:t>in EMK1 knockdown cells  </a:t>
            </a:r>
          </a:p>
        </p:txBody>
      </p:sp>
      <p:pic>
        <p:nvPicPr>
          <p:cNvPr id="188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368550"/>
            <a:ext cx="7772400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3859213" y="5945188"/>
            <a:ext cx="15065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80"/>
                </a:solidFill>
                <a:latin typeface="Symbol" charset="0"/>
              </a:rPr>
              <a:t>b</a:t>
            </a:r>
            <a:r>
              <a:rPr lang="en-US">
                <a:solidFill>
                  <a:srgbClr val="FF0080"/>
                </a:solidFill>
                <a:latin typeface="Comic Sans MS" charset="0"/>
              </a:rPr>
              <a:t>-catenin</a:t>
            </a:r>
          </a:p>
        </p:txBody>
      </p:sp>
      <p:sp>
        <p:nvSpPr>
          <p:cNvPr id="188422" name="Rectangle 6"/>
          <p:cNvSpPr>
            <a:spLocks noChangeArrowheads="1"/>
          </p:cNvSpPr>
          <p:nvPr/>
        </p:nvSpPr>
        <p:spPr bwMode="auto">
          <a:xfrm>
            <a:off x="5575300" y="5943600"/>
            <a:ext cx="9017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E00DC"/>
                </a:solidFill>
                <a:latin typeface="Comic Sans MS" charset="0"/>
              </a:rPr>
              <a:t>ZO-1</a:t>
            </a:r>
          </a:p>
        </p:txBody>
      </p:sp>
      <p:sp>
        <p:nvSpPr>
          <p:cNvPr id="188423" name="Rectangle 7"/>
          <p:cNvSpPr>
            <a:spLocks noChangeArrowheads="1"/>
          </p:cNvSpPr>
          <p:nvPr/>
        </p:nvSpPr>
        <p:spPr bwMode="auto">
          <a:xfrm>
            <a:off x="1600200" y="1905000"/>
            <a:ext cx="137477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omic Sans MS" charset="0"/>
              </a:rPr>
              <a:t>MDCK cells</a:t>
            </a:r>
          </a:p>
        </p:txBody>
      </p:sp>
      <p:sp>
        <p:nvSpPr>
          <p:cNvPr id="188424" name="Rectangle 8"/>
          <p:cNvSpPr>
            <a:spLocks noChangeArrowheads="1"/>
          </p:cNvSpPr>
          <p:nvPr/>
        </p:nvSpPr>
        <p:spPr bwMode="auto">
          <a:xfrm>
            <a:off x="2514600" y="5943600"/>
            <a:ext cx="3962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5" name="Rectangle 9"/>
          <p:cNvSpPr>
            <a:spLocks noChangeArrowheads="1"/>
          </p:cNvSpPr>
          <p:nvPr/>
        </p:nvSpPr>
        <p:spPr bwMode="auto">
          <a:xfrm>
            <a:off x="5943600" y="1905000"/>
            <a:ext cx="1976438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omic Sans MS" charset="0"/>
              </a:rPr>
              <a:t>EMK1 knockdown</a:t>
            </a:r>
          </a:p>
        </p:txBody>
      </p:sp>
      <p:sp>
        <p:nvSpPr>
          <p:cNvPr id="188426" name="Line 10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1143000"/>
          </a:xfrm>
          <a:noFill/>
          <a:ln/>
        </p:spPr>
        <p:txBody>
          <a:bodyPr/>
          <a:lstStyle/>
          <a:p>
            <a:r>
              <a:rPr lang="en-US"/>
              <a:t>EMK1 knockdown cells also fail to form microvilli  </a:t>
            </a:r>
          </a:p>
        </p:txBody>
      </p:sp>
      <p:sp>
        <p:nvSpPr>
          <p:cNvPr id="189443" name="Rectangle 3"/>
          <p:cNvSpPr>
            <a:spLocks noChangeArrowheads="1"/>
          </p:cNvSpPr>
          <p:nvPr/>
        </p:nvSpPr>
        <p:spPr bwMode="auto">
          <a:xfrm>
            <a:off x="1600200" y="1905000"/>
            <a:ext cx="137477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omic Sans MS" charset="0"/>
              </a:rPr>
              <a:t>MDCK cells</a:t>
            </a:r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5943600" y="1905000"/>
            <a:ext cx="1976438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omic Sans MS" charset="0"/>
              </a:rPr>
              <a:t>EMK1 knockdown</a:t>
            </a:r>
          </a:p>
        </p:txBody>
      </p:sp>
      <p:pic>
        <p:nvPicPr>
          <p:cNvPr id="1894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88392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9446" name="Line 6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1143000"/>
          </a:xfrm>
          <a:noFill/>
          <a:ln/>
        </p:spPr>
        <p:txBody>
          <a:bodyPr/>
          <a:lstStyle/>
          <a:p>
            <a:r>
              <a:rPr lang="en-US"/>
              <a:t>EMK1 is required for cell polarization  </a:t>
            </a:r>
          </a:p>
        </p:txBody>
      </p:sp>
      <p:sp>
        <p:nvSpPr>
          <p:cNvPr id="190467" name="Rectangle 3"/>
          <p:cNvSpPr>
            <a:spLocks noChangeArrowheads="1"/>
          </p:cNvSpPr>
          <p:nvPr/>
        </p:nvSpPr>
        <p:spPr bwMode="auto">
          <a:xfrm>
            <a:off x="304800" y="2400300"/>
            <a:ext cx="2981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omic Sans MS" charset="0"/>
              </a:rPr>
              <a:t>Normal MDCK cells:</a:t>
            </a:r>
          </a:p>
        </p:txBody>
      </p:sp>
      <p:sp>
        <p:nvSpPr>
          <p:cNvPr id="190470" name="Line 6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04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3832225"/>
            <a:ext cx="1676400" cy="130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04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603625"/>
            <a:ext cx="12033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0473" name="Line 9"/>
          <p:cNvSpPr>
            <a:spLocks noChangeShapeType="1"/>
          </p:cNvSpPr>
          <p:nvPr/>
        </p:nvSpPr>
        <p:spPr bwMode="auto">
          <a:xfrm>
            <a:off x="1752600" y="4518025"/>
            <a:ext cx="12795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74" name="Text Box 10"/>
          <p:cNvSpPr txBox="1">
            <a:spLocks noChangeArrowheads="1"/>
          </p:cNvSpPr>
          <p:nvPr/>
        </p:nvSpPr>
        <p:spPr bwMode="auto">
          <a:xfrm>
            <a:off x="1676400" y="3963988"/>
            <a:ext cx="1268413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Comic Sans MS" charset="0"/>
              </a:rPr>
              <a:t>low [Ca</a:t>
            </a:r>
            <a:r>
              <a:rPr lang="en-US" sz="2000" baseline="30000">
                <a:latin typeface="Comic Sans MS" charset="0"/>
              </a:rPr>
              <a:t>++</a:t>
            </a:r>
            <a:r>
              <a:rPr lang="en-US" sz="2000">
                <a:latin typeface="Comic Sans MS" charset="0"/>
              </a:rPr>
              <a:t>]</a:t>
            </a:r>
          </a:p>
        </p:txBody>
      </p:sp>
      <p:sp>
        <p:nvSpPr>
          <p:cNvPr id="190475" name="Line 11"/>
          <p:cNvSpPr>
            <a:spLocks noChangeShapeType="1"/>
          </p:cNvSpPr>
          <p:nvPr/>
        </p:nvSpPr>
        <p:spPr bwMode="auto">
          <a:xfrm>
            <a:off x="5219700" y="4462463"/>
            <a:ext cx="12795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4951413" y="3908425"/>
            <a:ext cx="1677987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Comic Sans MS" charset="0"/>
              </a:rPr>
              <a:t>normal [Ca</a:t>
            </a:r>
            <a:r>
              <a:rPr lang="en-US" sz="2000" baseline="30000">
                <a:latin typeface="Comic Sans MS" charset="0"/>
              </a:rPr>
              <a:t>++</a:t>
            </a:r>
            <a:r>
              <a:rPr lang="en-US" sz="2000">
                <a:latin typeface="Comic Sans MS" charset="0"/>
              </a:rPr>
              <a:t>]</a:t>
            </a:r>
          </a:p>
        </p:txBody>
      </p:sp>
      <p:pic>
        <p:nvPicPr>
          <p:cNvPr id="19047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3733800"/>
            <a:ext cx="2286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1143000"/>
          </a:xfrm>
          <a:noFill/>
          <a:ln/>
        </p:spPr>
        <p:txBody>
          <a:bodyPr/>
          <a:lstStyle/>
          <a:p>
            <a:r>
              <a:rPr lang="en-US"/>
              <a:t>EMK1 is required for cell polarization  </a:t>
            </a:r>
          </a:p>
        </p:txBody>
      </p:sp>
      <p:sp>
        <p:nvSpPr>
          <p:cNvPr id="191491" name="Rectangle 3"/>
          <p:cNvSpPr>
            <a:spLocks noChangeArrowheads="1"/>
          </p:cNvSpPr>
          <p:nvPr/>
        </p:nvSpPr>
        <p:spPr bwMode="auto">
          <a:xfrm>
            <a:off x="304800" y="2400300"/>
            <a:ext cx="3394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omic Sans MS" charset="0"/>
              </a:rPr>
              <a:t>EMK1 knockdown cells:</a:t>
            </a:r>
          </a:p>
        </p:txBody>
      </p:sp>
      <p:sp>
        <p:nvSpPr>
          <p:cNvPr id="191493" name="Line 5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14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3832225"/>
            <a:ext cx="1676400" cy="130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14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603625"/>
            <a:ext cx="12033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1496" name="Line 8"/>
          <p:cNvSpPr>
            <a:spLocks noChangeShapeType="1"/>
          </p:cNvSpPr>
          <p:nvPr/>
        </p:nvSpPr>
        <p:spPr bwMode="auto">
          <a:xfrm>
            <a:off x="1752600" y="4518025"/>
            <a:ext cx="12795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1676400" y="3963988"/>
            <a:ext cx="1268413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Comic Sans MS" charset="0"/>
              </a:rPr>
              <a:t>low [Ca</a:t>
            </a:r>
            <a:r>
              <a:rPr lang="en-US" sz="2000" baseline="30000">
                <a:latin typeface="Comic Sans MS" charset="0"/>
              </a:rPr>
              <a:t>++</a:t>
            </a:r>
            <a:r>
              <a:rPr lang="en-US" sz="2000">
                <a:latin typeface="Comic Sans MS" charset="0"/>
              </a:rPr>
              <a:t>]</a:t>
            </a:r>
          </a:p>
        </p:txBody>
      </p:sp>
      <p:sp>
        <p:nvSpPr>
          <p:cNvPr id="191498" name="Line 10"/>
          <p:cNvSpPr>
            <a:spLocks noChangeShapeType="1"/>
          </p:cNvSpPr>
          <p:nvPr/>
        </p:nvSpPr>
        <p:spPr bwMode="auto">
          <a:xfrm>
            <a:off x="5219700" y="4462463"/>
            <a:ext cx="12795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9" name="Text Box 11"/>
          <p:cNvSpPr txBox="1">
            <a:spLocks noChangeArrowheads="1"/>
          </p:cNvSpPr>
          <p:nvPr/>
        </p:nvSpPr>
        <p:spPr bwMode="auto">
          <a:xfrm>
            <a:off x="4951413" y="3908425"/>
            <a:ext cx="1677987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Comic Sans MS" charset="0"/>
              </a:rPr>
              <a:t>normal [Ca</a:t>
            </a:r>
            <a:r>
              <a:rPr lang="en-US" sz="2000" baseline="30000">
                <a:latin typeface="Comic Sans MS" charset="0"/>
              </a:rPr>
              <a:t>++</a:t>
            </a:r>
            <a:r>
              <a:rPr lang="en-US" sz="2000">
                <a:latin typeface="Comic Sans MS" charset="0"/>
              </a:rPr>
              <a:t>]</a:t>
            </a:r>
          </a:p>
        </p:txBody>
      </p:sp>
      <p:pic>
        <p:nvPicPr>
          <p:cNvPr id="19150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3810000"/>
            <a:ext cx="1676400" cy="130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/>
          <a:lstStyle/>
          <a:p>
            <a:r>
              <a:rPr lang="en-US"/>
              <a:t>Use your home slide repeatedly to build a theme over time and enable the audience to catch up</a:t>
            </a:r>
          </a:p>
        </p:txBody>
      </p:sp>
      <p:sp>
        <p:nvSpPr>
          <p:cNvPr id="192515" name="Freeform 3"/>
          <p:cNvSpPr>
            <a:spLocks/>
          </p:cNvSpPr>
          <p:nvPr/>
        </p:nvSpPr>
        <p:spPr bwMode="auto">
          <a:xfrm>
            <a:off x="1371600" y="2895600"/>
            <a:ext cx="6553200" cy="1905000"/>
          </a:xfrm>
          <a:custGeom>
            <a:avLst/>
            <a:gdLst>
              <a:gd name="T0" fmla="*/ 0 w 4752"/>
              <a:gd name="T1" fmla="*/ 0 h 1200"/>
              <a:gd name="T2" fmla="*/ 576 w 4752"/>
              <a:gd name="T3" fmla="*/ 528 h 1200"/>
              <a:gd name="T4" fmla="*/ 4224 w 4752"/>
              <a:gd name="T5" fmla="*/ 528 h 1200"/>
              <a:gd name="T6" fmla="*/ 4752 w 4752"/>
              <a:gd name="T7" fmla="*/ 48 h 1200"/>
              <a:gd name="T8" fmla="*/ 4752 w 4752"/>
              <a:gd name="T9" fmla="*/ 1200 h 1200"/>
              <a:gd name="T10" fmla="*/ 4224 w 4752"/>
              <a:gd name="T11" fmla="*/ 720 h 1200"/>
              <a:gd name="T12" fmla="*/ 576 w 4752"/>
              <a:gd name="T13" fmla="*/ 720 h 1200"/>
              <a:gd name="T14" fmla="*/ 0 w 4752"/>
              <a:gd name="T15" fmla="*/ 1152 h 1200"/>
              <a:gd name="T16" fmla="*/ 0 w 4752"/>
              <a:gd name="T17" fmla="*/ 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2" h="1200">
                <a:moveTo>
                  <a:pt x="0" y="0"/>
                </a:moveTo>
                <a:lnTo>
                  <a:pt x="576" y="528"/>
                </a:lnTo>
                <a:lnTo>
                  <a:pt x="4224" y="528"/>
                </a:lnTo>
                <a:lnTo>
                  <a:pt x="4752" y="48"/>
                </a:lnTo>
                <a:lnTo>
                  <a:pt x="4752" y="1200"/>
                </a:lnTo>
                <a:lnTo>
                  <a:pt x="4224" y="720"/>
                </a:lnTo>
                <a:lnTo>
                  <a:pt x="576" y="720"/>
                </a:lnTo>
                <a:lnTo>
                  <a:pt x="0" y="115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2286000" y="1981200"/>
            <a:ext cx="464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charset="0"/>
              </a:rPr>
              <a:t>home slide</a:t>
            </a:r>
          </a:p>
        </p:txBody>
      </p:sp>
      <p:sp>
        <p:nvSpPr>
          <p:cNvPr id="192517" name="Freeform 5"/>
          <p:cNvSpPr>
            <a:spLocks/>
          </p:cNvSpPr>
          <p:nvPr/>
        </p:nvSpPr>
        <p:spPr bwMode="auto">
          <a:xfrm>
            <a:off x="2743200" y="4038600"/>
            <a:ext cx="457200" cy="1219200"/>
          </a:xfrm>
          <a:custGeom>
            <a:avLst/>
            <a:gdLst>
              <a:gd name="T0" fmla="*/ 0 w 288"/>
              <a:gd name="T1" fmla="*/ 0 h 768"/>
              <a:gd name="T2" fmla="*/ 288 w 288"/>
              <a:gd name="T3" fmla="*/ 768 h 768"/>
              <a:gd name="T4" fmla="*/ 288 w 288"/>
              <a:gd name="T5" fmla="*/ 0 h 768"/>
              <a:gd name="T6" fmla="*/ 0 w 288"/>
              <a:gd name="T7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768">
                <a:moveTo>
                  <a:pt x="0" y="0"/>
                </a:moveTo>
                <a:lnTo>
                  <a:pt x="288" y="768"/>
                </a:lnTo>
                <a:lnTo>
                  <a:pt x="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8" name="Freeform 6"/>
          <p:cNvSpPr>
            <a:spLocks/>
          </p:cNvSpPr>
          <p:nvPr/>
        </p:nvSpPr>
        <p:spPr bwMode="auto">
          <a:xfrm>
            <a:off x="3505200" y="4038600"/>
            <a:ext cx="914400" cy="1828800"/>
          </a:xfrm>
          <a:custGeom>
            <a:avLst/>
            <a:gdLst>
              <a:gd name="T0" fmla="*/ 0 w 288"/>
              <a:gd name="T1" fmla="*/ 0 h 768"/>
              <a:gd name="T2" fmla="*/ 288 w 288"/>
              <a:gd name="T3" fmla="*/ 768 h 768"/>
              <a:gd name="T4" fmla="*/ 288 w 288"/>
              <a:gd name="T5" fmla="*/ 0 h 768"/>
              <a:gd name="T6" fmla="*/ 0 w 288"/>
              <a:gd name="T7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768">
                <a:moveTo>
                  <a:pt x="0" y="0"/>
                </a:moveTo>
                <a:lnTo>
                  <a:pt x="288" y="768"/>
                </a:lnTo>
                <a:lnTo>
                  <a:pt x="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9" name="Freeform 7"/>
          <p:cNvSpPr>
            <a:spLocks/>
          </p:cNvSpPr>
          <p:nvPr/>
        </p:nvSpPr>
        <p:spPr bwMode="auto">
          <a:xfrm>
            <a:off x="4724400" y="4038600"/>
            <a:ext cx="685800" cy="1143000"/>
          </a:xfrm>
          <a:custGeom>
            <a:avLst/>
            <a:gdLst>
              <a:gd name="T0" fmla="*/ 0 w 288"/>
              <a:gd name="T1" fmla="*/ 0 h 768"/>
              <a:gd name="T2" fmla="*/ 288 w 288"/>
              <a:gd name="T3" fmla="*/ 768 h 768"/>
              <a:gd name="T4" fmla="*/ 288 w 288"/>
              <a:gd name="T5" fmla="*/ 0 h 768"/>
              <a:gd name="T6" fmla="*/ 0 w 288"/>
              <a:gd name="T7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768">
                <a:moveTo>
                  <a:pt x="0" y="0"/>
                </a:moveTo>
                <a:lnTo>
                  <a:pt x="288" y="768"/>
                </a:lnTo>
                <a:lnTo>
                  <a:pt x="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0" name="Freeform 8"/>
          <p:cNvSpPr>
            <a:spLocks/>
          </p:cNvSpPr>
          <p:nvPr/>
        </p:nvSpPr>
        <p:spPr bwMode="auto">
          <a:xfrm>
            <a:off x="5715000" y="4038600"/>
            <a:ext cx="1066800" cy="1981200"/>
          </a:xfrm>
          <a:custGeom>
            <a:avLst/>
            <a:gdLst>
              <a:gd name="T0" fmla="*/ 0 w 288"/>
              <a:gd name="T1" fmla="*/ 0 h 768"/>
              <a:gd name="T2" fmla="*/ 288 w 288"/>
              <a:gd name="T3" fmla="*/ 768 h 768"/>
              <a:gd name="T4" fmla="*/ 288 w 288"/>
              <a:gd name="T5" fmla="*/ 0 h 768"/>
              <a:gd name="T6" fmla="*/ 0 w 288"/>
              <a:gd name="T7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768">
                <a:moveTo>
                  <a:pt x="0" y="0"/>
                </a:moveTo>
                <a:lnTo>
                  <a:pt x="288" y="768"/>
                </a:lnTo>
                <a:lnTo>
                  <a:pt x="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1" name="Rectangle 9"/>
          <p:cNvSpPr>
            <a:spLocks noChangeArrowheads="1"/>
          </p:cNvSpPr>
          <p:nvPr/>
        </p:nvSpPr>
        <p:spPr bwMode="auto">
          <a:xfrm>
            <a:off x="228600" y="2667000"/>
            <a:ext cx="1981200" cy="259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2" name="Rectangle 10"/>
          <p:cNvSpPr>
            <a:spLocks noChangeArrowheads="1"/>
          </p:cNvSpPr>
          <p:nvPr/>
        </p:nvSpPr>
        <p:spPr bwMode="auto">
          <a:xfrm>
            <a:off x="7086600" y="2590800"/>
            <a:ext cx="1905000" cy="259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3" name="Line 11"/>
          <p:cNvSpPr>
            <a:spLocks noChangeShapeType="1"/>
          </p:cNvSpPr>
          <p:nvPr/>
        </p:nvSpPr>
        <p:spPr bwMode="auto">
          <a:xfrm>
            <a:off x="1905000" y="3962400"/>
            <a:ext cx="0" cy="236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4" name="Text Box 12"/>
          <p:cNvSpPr txBox="1">
            <a:spLocks noChangeArrowheads="1"/>
          </p:cNvSpPr>
          <p:nvPr/>
        </p:nvSpPr>
        <p:spPr bwMode="auto">
          <a:xfrm>
            <a:off x="228600" y="3886200"/>
            <a:ext cx="16002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800">
                <a:latin typeface="Comic Sans MS" charset="0"/>
              </a:rPr>
              <a:t>Nontechnical</a:t>
            </a:r>
          </a:p>
        </p:txBody>
      </p:sp>
      <p:sp>
        <p:nvSpPr>
          <p:cNvPr id="192525" name="Text Box 13"/>
          <p:cNvSpPr txBox="1">
            <a:spLocks noChangeArrowheads="1"/>
          </p:cNvSpPr>
          <p:nvPr/>
        </p:nvSpPr>
        <p:spPr bwMode="auto">
          <a:xfrm>
            <a:off x="228600" y="4541838"/>
            <a:ext cx="16002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800">
                <a:latin typeface="Comic Sans MS" charset="0"/>
              </a:rPr>
              <a:t>General</a:t>
            </a:r>
          </a:p>
          <a:p>
            <a:pPr algn="r"/>
            <a:r>
              <a:rPr lang="en-US" sz="1800">
                <a:latin typeface="Comic Sans MS" charset="0"/>
              </a:rPr>
              <a:t>technical</a:t>
            </a:r>
          </a:p>
        </p:txBody>
      </p:sp>
      <p:sp>
        <p:nvSpPr>
          <p:cNvPr id="192526" name="Text Box 14"/>
          <p:cNvSpPr txBox="1">
            <a:spLocks noChangeArrowheads="1"/>
          </p:cNvSpPr>
          <p:nvPr/>
        </p:nvSpPr>
        <p:spPr bwMode="auto">
          <a:xfrm>
            <a:off x="228600" y="5532438"/>
            <a:ext cx="16002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800">
                <a:latin typeface="Comic Sans MS" charset="0"/>
              </a:rPr>
              <a:t>Specialist</a:t>
            </a:r>
          </a:p>
        </p:txBody>
      </p:sp>
      <p:sp>
        <p:nvSpPr>
          <p:cNvPr id="192527" name="Line 15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8" name="Line 16"/>
          <p:cNvSpPr>
            <a:spLocks noChangeShapeType="1"/>
          </p:cNvSpPr>
          <p:nvPr/>
        </p:nvSpPr>
        <p:spPr bwMode="auto">
          <a:xfrm flipH="1">
            <a:off x="3352800" y="2514600"/>
            <a:ext cx="12192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9" name="Line 17"/>
          <p:cNvSpPr>
            <a:spLocks noChangeShapeType="1"/>
          </p:cNvSpPr>
          <p:nvPr/>
        </p:nvSpPr>
        <p:spPr bwMode="auto">
          <a:xfrm>
            <a:off x="4572000" y="2514600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0" name="Line 18"/>
          <p:cNvSpPr>
            <a:spLocks noChangeShapeType="1"/>
          </p:cNvSpPr>
          <p:nvPr/>
        </p:nvSpPr>
        <p:spPr bwMode="auto">
          <a:xfrm>
            <a:off x="4572000" y="2514600"/>
            <a:ext cx="9144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1" name="Line 19"/>
          <p:cNvSpPr>
            <a:spLocks noChangeShapeType="1"/>
          </p:cNvSpPr>
          <p:nvPr/>
        </p:nvSpPr>
        <p:spPr bwMode="auto">
          <a:xfrm>
            <a:off x="4572000" y="2514600"/>
            <a:ext cx="22860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/>
          <a:lstStyle/>
          <a:p>
            <a:r>
              <a:rPr lang="en-US"/>
              <a:t>Over the course of the talk, you can progressively build a fairly complex model</a:t>
            </a:r>
          </a:p>
        </p:txBody>
      </p:sp>
      <p:sp>
        <p:nvSpPr>
          <p:cNvPr id="224259" name="Freeform 3"/>
          <p:cNvSpPr>
            <a:spLocks/>
          </p:cNvSpPr>
          <p:nvPr/>
        </p:nvSpPr>
        <p:spPr bwMode="auto">
          <a:xfrm>
            <a:off x="1371600" y="2895600"/>
            <a:ext cx="6553200" cy="1905000"/>
          </a:xfrm>
          <a:custGeom>
            <a:avLst/>
            <a:gdLst>
              <a:gd name="T0" fmla="*/ 0 w 4752"/>
              <a:gd name="T1" fmla="*/ 0 h 1200"/>
              <a:gd name="T2" fmla="*/ 576 w 4752"/>
              <a:gd name="T3" fmla="*/ 528 h 1200"/>
              <a:gd name="T4" fmla="*/ 4224 w 4752"/>
              <a:gd name="T5" fmla="*/ 528 h 1200"/>
              <a:gd name="T6" fmla="*/ 4752 w 4752"/>
              <a:gd name="T7" fmla="*/ 48 h 1200"/>
              <a:gd name="T8" fmla="*/ 4752 w 4752"/>
              <a:gd name="T9" fmla="*/ 1200 h 1200"/>
              <a:gd name="T10" fmla="*/ 4224 w 4752"/>
              <a:gd name="T11" fmla="*/ 720 h 1200"/>
              <a:gd name="T12" fmla="*/ 576 w 4752"/>
              <a:gd name="T13" fmla="*/ 720 h 1200"/>
              <a:gd name="T14" fmla="*/ 0 w 4752"/>
              <a:gd name="T15" fmla="*/ 1152 h 1200"/>
              <a:gd name="T16" fmla="*/ 0 w 4752"/>
              <a:gd name="T17" fmla="*/ 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2" h="1200">
                <a:moveTo>
                  <a:pt x="0" y="0"/>
                </a:moveTo>
                <a:lnTo>
                  <a:pt x="576" y="528"/>
                </a:lnTo>
                <a:lnTo>
                  <a:pt x="4224" y="528"/>
                </a:lnTo>
                <a:lnTo>
                  <a:pt x="4752" y="48"/>
                </a:lnTo>
                <a:lnTo>
                  <a:pt x="4752" y="1200"/>
                </a:lnTo>
                <a:lnTo>
                  <a:pt x="4224" y="720"/>
                </a:lnTo>
                <a:lnTo>
                  <a:pt x="576" y="720"/>
                </a:lnTo>
                <a:lnTo>
                  <a:pt x="0" y="115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5257800" y="1981200"/>
            <a:ext cx="3124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charset="0"/>
              </a:rPr>
              <a:t>final home slide</a:t>
            </a:r>
          </a:p>
        </p:txBody>
      </p:sp>
      <p:sp>
        <p:nvSpPr>
          <p:cNvPr id="224261" name="Freeform 5"/>
          <p:cNvSpPr>
            <a:spLocks/>
          </p:cNvSpPr>
          <p:nvPr/>
        </p:nvSpPr>
        <p:spPr bwMode="auto">
          <a:xfrm>
            <a:off x="2743200" y="4038600"/>
            <a:ext cx="457200" cy="1219200"/>
          </a:xfrm>
          <a:custGeom>
            <a:avLst/>
            <a:gdLst>
              <a:gd name="T0" fmla="*/ 0 w 288"/>
              <a:gd name="T1" fmla="*/ 0 h 768"/>
              <a:gd name="T2" fmla="*/ 288 w 288"/>
              <a:gd name="T3" fmla="*/ 768 h 768"/>
              <a:gd name="T4" fmla="*/ 288 w 288"/>
              <a:gd name="T5" fmla="*/ 0 h 768"/>
              <a:gd name="T6" fmla="*/ 0 w 288"/>
              <a:gd name="T7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768">
                <a:moveTo>
                  <a:pt x="0" y="0"/>
                </a:moveTo>
                <a:lnTo>
                  <a:pt x="288" y="768"/>
                </a:lnTo>
                <a:lnTo>
                  <a:pt x="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2" name="Freeform 6"/>
          <p:cNvSpPr>
            <a:spLocks/>
          </p:cNvSpPr>
          <p:nvPr/>
        </p:nvSpPr>
        <p:spPr bwMode="auto">
          <a:xfrm>
            <a:off x="3505200" y="4038600"/>
            <a:ext cx="914400" cy="1828800"/>
          </a:xfrm>
          <a:custGeom>
            <a:avLst/>
            <a:gdLst>
              <a:gd name="T0" fmla="*/ 0 w 288"/>
              <a:gd name="T1" fmla="*/ 0 h 768"/>
              <a:gd name="T2" fmla="*/ 288 w 288"/>
              <a:gd name="T3" fmla="*/ 768 h 768"/>
              <a:gd name="T4" fmla="*/ 288 w 288"/>
              <a:gd name="T5" fmla="*/ 0 h 768"/>
              <a:gd name="T6" fmla="*/ 0 w 288"/>
              <a:gd name="T7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768">
                <a:moveTo>
                  <a:pt x="0" y="0"/>
                </a:moveTo>
                <a:lnTo>
                  <a:pt x="288" y="768"/>
                </a:lnTo>
                <a:lnTo>
                  <a:pt x="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3" name="Freeform 7"/>
          <p:cNvSpPr>
            <a:spLocks/>
          </p:cNvSpPr>
          <p:nvPr/>
        </p:nvSpPr>
        <p:spPr bwMode="auto">
          <a:xfrm>
            <a:off x="4724400" y="4038600"/>
            <a:ext cx="685800" cy="1143000"/>
          </a:xfrm>
          <a:custGeom>
            <a:avLst/>
            <a:gdLst>
              <a:gd name="T0" fmla="*/ 0 w 288"/>
              <a:gd name="T1" fmla="*/ 0 h 768"/>
              <a:gd name="T2" fmla="*/ 288 w 288"/>
              <a:gd name="T3" fmla="*/ 768 h 768"/>
              <a:gd name="T4" fmla="*/ 288 w 288"/>
              <a:gd name="T5" fmla="*/ 0 h 768"/>
              <a:gd name="T6" fmla="*/ 0 w 288"/>
              <a:gd name="T7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768">
                <a:moveTo>
                  <a:pt x="0" y="0"/>
                </a:moveTo>
                <a:lnTo>
                  <a:pt x="288" y="768"/>
                </a:lnTo>
                <a:lnTo>
                  <a:pt x="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4" name="Freeform 8"/>
          <p:cNvSpPr>
            <a:spLocks/>
          </p:cNvSpPr>
          <p:nvPr/>
        </p:nvSpPr>
        <p:spPr bwMode="auto">
          <a:xfrm>
            <a:off x="5715000" y="4038600"/>
            <a:ext cx="1066800" cy="1981200"/>
          </a:xfrm>
          <a:custGeom>
            <a:avLst/>
            <a:gdLst>
              <a:gd name="T0" fmla="*/ 0 w 288"/>
              <a:gd name="T1" fmla="*/ 0 h 768"/>
              <a:gd name="T2" fmla="*/ 288 w 288"/>
              <a:gd name="T3" fmla="*/ 768 h 768"/>
              <a:gd name="T4" fmla="*/ 288 w 288"/>
              <a:gd name="T5" fmla="*/ 0 h 768"/>
              <a:gd name="T6" fmla="*/ 0 w 288"/>
              <a:gd name="T7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768">
                <a:moveTo>
                  <a:pt x="0" y="0"/>
                </a:moveTo>
                <a:lnTo>
                  <a:pt x="288" y="768"/>
                </a:lnTo>
                <a:lnTo>
                  <a:pt x="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5" name="Rectangle 9"/>
          <p:cNvSpPr>
            <a:spLocks noChangeArrowheads="1"/>
          </p:cNvSpPr>
          <p:nvPr/>
        </p:nvSpPr>
        <p:spPr bwMode="auto">
          <a:xfrm>
            <a:off x="228600" y="2667000"/>
            <a:ext cx="1981200" cy="259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6" name="Rectangle 10"/>
          <p:cNvSpPr>
            <a:spLocks noChangeArrowheads="1"/>
          </p:cNvSpPr>
          <p:nvPr/>
        </p:nvSpPr>
        <p:spPr bwMode="auto">
          <a:xfrm>
            <a:off x="7086600" y="2590800"/>
            <a:ext cx="1905000" cy="259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7" name="Line 11"/>
          <p:cNvSpPr>
            <a:spLocks noChangeShapeType="1"/>
          </p:cNvSpPr>
          <p:nvPr/>
        </p:nvSpPr>
        <p:spPr bwMode="auto">
          <a:xfrm>
            <a:off x="1905000" y="3962400"/>
            <a:ext cx="0" cy="236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8" name="Text Box 12"/>
          <p:cNvSpPr txBox="1">
            <a:spLocks noChangeArrowheads="1"/>
          </p:cNvSpPr>
          <p:nvPr/>
        </p:nvSpPr>
        <p:spPr bwMode="auto">
          <a:xfrm>
            <a:off x="228600" y="3886200"/>
            <a:ext cx="16002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800">
                <a:latin typeface="Comic Sans MS" charset="0"/>
              </a:rPr>
              <a:t>Nontechnical</a:t>
            </a:r>
          </a:p>
        </p:txBody>
      </p:sp>
      <p:sp>
        <p:nvSpPr>
          <p:cNvPr id="224269" name="Text Box 13"/>
          <p:cNvSpPr txBox="1">
            <a:spLocks noChangeArrowheads="1"/>
          </p:cNvSpPr>
          <p:nvPr/>
        </p:nvSpPr>
        <p:spPr bwMode="auto">
          <a:xfrm>
            <a:off x="228600" y="4541838"/>
            <a:ext cx="16002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800">
                <a:latin typeface="Comic Sans MS" charset="0"/>
              </a:rPr>
              <a:t>General</a:t>
            </a:r>
          </a:p>
          <a:p>
            <a:pPr algn="r"/>
            <a:r>
              <a:rPr lang="en-US" sz="1800">
                <a:latin typeface="Comic Sans MS" charset="0"/>
              </a:rPr>
              <a:t>technical</a:t>
            </a:r>
          </a:p>
        </p:txBody>
      </p:sp>
      <p:sp>
        <p:nvSpPr>
          <p:cNvPr id="224270" name="Text Box 14"/>
          <p:cNvSpPr txBox="1">
            <a:spLocks noChangeArrowheads="1"/>
          </p:cNvSpPr>
          <p:nvPr/>
        </p:nvSpPr>
        <p:spPr bwMode="auto">
          <a:xfrm>
            <a:off x="228600" y="5532438"/>
            <a:ext cx="16002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800">
                <a:latin typeface="Comic Sans MS" charset="0"/>
              </a:rPr>
              <a:t>Specialist</a:t>
            </a:r>
          </a:p>
        </p:txBody>
      </p:sp>
      <p:sp>
        <p:nvSpPr>
          <p:cNvPr id="224271" name="Line 15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76" name="Line 20"/>
          <p:cNvSpPr>
            <a:spLocks noChangeShapeType="1"/>
          </p:cNvSpPr>
          <p:nvPr/>
        </p:nvSpPr>
        <p:spPr bwMode="auto">
          <a:xfrm>
            <a:off x="6858000" y="2514600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/>
              <a:t>Powerpoint basics:</a:t>
            </a:r>
            <a:br>
              <a:rPr lang="en-US"/>
            </a:br>
            <a:r>
              <a:rPr lang="en-US"/>
              <a:t>1.  What font to use</a:t>
            </a:r>
          </a:p>
        </p:txBody>
      </p:sp>
      <p:sp>
        <p:nvSpPr>
          <p:cNvPr id="79875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905000" y="2133600"/>
            <a:ext cx="5419725" cy="18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>
                <a:latin typeface="Arial" charset="0"/>
              </a:rPr>
              <a:t>		This font is Arial.</a:t>
            </a:r>
            <a:endParaRPr lang="en-US">
              <a:latin typeface="Comic Sans MS" charset="0"/>
            </a:endParaRPr>
          </a:p>
          <a:p>
            <a:pPr>
              <a:lnSpc>
                <a:spcPct val="140000"/>
              </a:lnSpc>
            </a:pPr>
            <a:r>
              <a:rPr lang="en-US">
                <a:latin typeface="Comic Sans MS" charset="0"/>
              </a:rPr>
              <a:t>		This font is Comic Sans.</a:t>
            </a:r>
          </a:p>
          <a:p>
            <a:pPr>
              <a:lnSpc>
                <a:spcPct val="140000"/>
              </a:lnSpc>
            </a:pPr>
            <a:r>
              <a:rPr lang="en-US">
                <a:latin typeface="Comic Sans MS" charset="0"/>
              </a:rPr>
              <a:t>		 </a:t>
            </a:r>
            <a:r>
              <a:rPr lang="en-US" b="1">
                <a:latin typeface="Papyrus" charset="0"/>
              </a:rPr>
              <a:t>This font is Papyrus</a:t>
            </a:r>
            <a:r>
              <a:rPr lang="en-US">
                <a:latin typeface="Trebuchet MS" charset="0"/>
              </a:rPr>
              <a:t>.</a:t>
            </a:r>
            <a:endParaRPr lang="en-US">
              <a:solidFill>
                <a:srgbClr val="FF0000"/>
              </a:solidFill>
              <a:latin typeface="Trebuchet MS" charset="0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066800" y="4673600"/>
            <a:ext cx="653097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>
                <a:latin typeface="Arial" charset="0"/>
              </a:rPr>
              <a:t>		</a:t>
            </a:r>
            <a:r>
              <a:rPr lang="en-US">
                <a:latin typeface="Times New Roman" charset="0"/>
              </a:rPr>
              <a:t>This font is Times New Roman.</a:t>
            </a:r>
            <a:endParaRPr lang="en-US">
              <a:latin typeface="Comic Sans MS" charset="0"/>
            </a:endParaRPr>
          </a:p>
          <a:p>
            <a:pPr>
              <a:lnSpc>
                <a:spcPct val="140000"/>
              </a:lnSpc>
            </a:pPr>
            <a:r>
              <a:rPr lang="en-US">
                <a:latin typeface="Comic Sans MS" charset="0"/>
              </a:rPr>
              <a:t>		</a:t>
            </a:r>
            <a:r>
              <a:rPr lang="en-US">
                <a:latin typeface="Courier" charset="0"/>
              </a:rPr>
              <a:t>This font is Courier.</a:t>
            </a:r>
          </a:p>
          <a:p>
            <a:pPr>
              <a:lnSpc>
                <a:spcPct val="140000"/>
              </a:lnSpc>
            </a:pPr>
            <a:r>
              <a:rPr lang="en-US">
                <a:latin typeface="Didot" charset="0"/>
              </a:rPr>
              <a:t>		This font is Didot.</a:t>
            </a:r>
            <a:endParaRPr lang="en-US">
              <a:latin typeface="Comic Sans MS" charset="0"/>
            </a:endParaRP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1066800" y="3951288"/>
            <a:ext cx="4673600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>
                <a:latin typeface="Didot" charset="0"/>
              </a:rPr>
              <a:t>Serif fonts take longer to read… </a:t>
            </a:r>
            <a:endParaRPr lang="en-US">
              <a:latin typeface="Comic Sans MS" charset="0"/>
            </a:endParaRP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1092200" y="1522413"/>
            <a:ext cx="3479800" cy="68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>
                <a:latin typeface="Comic Sans MS" charset="0"/>
              </a:rPr>
              <a:t>Use a Sans Serif font: </a:t>
            </a:r>
            <a:endParaRPr lang="en-US">
              <a:solidFill>
                <a:srgbClr val="FF0000"/>
              </a:solidFill>
              <a:latin typeface="Trebuchet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autoUpdateAnimBg="0"/>
      <p:bldP spid="79877" grpId="0" autoUpdateAnimBg="0"/>
      <p:bldP spid="79878" grpId="0" autoUpdateAnimBg="0"/>
      <p:bldP spid="79879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1143000"/>
          </a:xfrm>
          <a:noFill/>
          <a:ln/>
        </p:spPr>
        <p:txBody>
          <a:bodyPr/>
          <a:lstStyle/>
          <a:p>
            <a:r>
              <a:rPr lang="en-US"/>
              <a:t>EMK1 regulates microtubules and</a:t>
            </a:r>
            <a:br>
              <a:rPr lang="en-US"/>
            </a:br>
            <a:r>
              <a:rPr lang="en-US"/>
              <a:t>cell polarity in two steps  </a:t>
            </a:r>
          </a:p>
        </p:txBody>
      </p:sp>
      <p:sp>
        <p:nvSpPr>
          <p:cNvPr id="193540" name="Line 4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354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22960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structure of a good talk: start broad, get specific, and end broad</a:t>
            </a:r>
          </a:p>
        </p:txBody>
      </p:sp>
      <p:sp>
        <p:nvSpPr>
          <p:cNvPr id="230403" name="Freeform 3"/>
          <p:cNvSpPr>
            <a:spLocks/>
          </p:cNvSpPr>
          <p:nvPr/>
        </p:nvSpPr>
        <p:spPr bwMode="auto">
          <a:xfrm>
            <a:off x="1371600" y="2895600"/>
            <a:ext cx="6553200" cy="1905000"/>
          </a:xfrm>
          <a:custGeom>
            <a:avLst/>
            <a:gdLst>
              <a:gd name="T0" fmla="*/ 0 w 4752"/>
              <a:gd name="T1" fmla="*/ 0 h 1200"/>
              <a:gd name="T2" fmla="*/ 576 w 4752"/>
              <a:gd name="T3" fmla="*/ 528 h 1200"/>
              <a:gd name="T4" fmla="*/ 4224 w 4752"/>
              <a:gd name="T5" fmla="*/ 528 h 1200"/>
              <a:gd name="T6" fmla="*/ 4752 w 4752"/>
              <a:gd name="T7" fmla="*/ 48 h 1200"/>
              <a:gd name="T8" fmla="*/ 4752 w 4752"/>
              <a:gd name="T9" fmla="*/ 1200 h 1200"/>
              <a:gd name="T10" fmla="*/ 4224 w 4752"/>
              <a:gd name="T11" fmla="*/ 720 h 1200"/>
              <a:gd name="T12" fmla="*/ 576 w 4752"/>
              <a:gd name="T13" fmla="*/ 720 h 1200"/>
              <a:gd name="T14" fmla="*/ 0 w 4752"/>
              <a:gd name="T15" fmla="*/ 1152 h 1200"/>
              <a:gd name="T16" fmla="*/ 0 w 4752"/>
              <a:gd name="T17" fmla="*/ 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2" h="1200">
                <a:moveTo>
                  <a:pt x="0" y="0"/>
                </a:moveTo>
                <a:lnTo>
                  <a:pt x="576" y="528"/>
                </a:lnTo>
                <a:lnTo>
                  <a:pt x="4224" y="528"/>
                </a:lnTo>
                <a:lnTo>
                  <a:pt x="4752" y="48"/>
                </a:lnTo>
                <a:lnTo>
                  <a:pt x="4752" y="1200"/>
                </a:lnTo>
                <a:lnTo>
                  <a:pt x="4224" y="720"/>
                </a:lnTo>
                <a:lnTo>
                  <a:pt x="576" y="720"/>
                </a:lnTo>
                <a:lnTo>
                  <a:pt x="0" y="115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05" name="Line 5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3200400" y="5197475"/>
            <a:ext cx="5791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>
                <a:latin typeface="Comic Sans MS" charset="0"/>
              </a:rPr>
              <a:t>Focus now on conclusions</a:t>
            </a:r>
          </a:p>
        </p:txBody>
      </p:sp>
      <p:sp>
        <p:nvSpPr>
          <p:cNvPr id="230407" name="Oval 7"/>
          <p:cNvSpPr>
            <a:spLocks noChangeArrowheads="1"/>
          </p:cNvSpPr>
          <p:nvPr/>
        </p:nvSpPr>
        <p:spPr bwMode="auto">
          <a:xfrm>
            <a:off x="7010400" y="2667000"/>
            <a:ext cx="1371600" cy="2438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Audience attention increases as you signal the end of the talk – so avoid false endings!</a:t>
            </a:r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2247900" y="6030913"/>
            <a:ext cx="46482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charset="0"/>
              </a:rPr>
              <a:t>Audience attention curve</a:t>
            </a:r>
          </a:p>
        </p:txBody>
      </p:sp>
      <p:pic>
        <p:nvPicPr>
          <p:cNvPr id="162821" name="Picture 5" descr="attention curve.jpg                                            0005C5F1Macintosh HD                   BB860ACB: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2073275"/>
            <a:ext cx="5943600" cy="379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822" name="Line 6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3" name="Oval 7"/>
          <p:cNvSpPr>
            <a:spLocks noChangeArrowheads="1"/>
          </p:cNvSpPr>
          <p:nvPr/>
        </p:nvSpPr>
        <p:spPr bwMode="auto">
          <a:xfrm>
            <a:off x="6400800" y="2971800"/>
            <a:ext cx="1371600" cy="2133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structure of a good talk: start broad, get specific, and end broad</a:t>
            </a:r>
          </a:p>
        </p:txBody>
      </p:sp>
      <p:sp>
        <p:nvSpPr>
          <p:cNvPr id="147460" name="Freeform 4"/>
          <p:cNvSpPr>
            <a:spLocks/>
          </p:cNvSpPr>
          <p:nvPr/>
        </p:nvSpPr>
        <p:spPr bwMode="auto">
          <a:xfrm>
            <a:off x="1371600" y="2895600"/>
            <a:ext cx="6553200" cy="1905000"/>
          </a:xfrm>
          <a:custGeom>
            <a:avLst/>
            <a:gdLst>
              <a:gd name="T0" fmla="*/ 0 w 4752"/>
              <a:gd name="T1" fmla="*/ 0 h 1200"/>
              <a:gd name="T2" fmla="*/ 576 w 4752"/>
              <a:gd name="T3" fmla="*/ 528 h 1200"/>
              <a:gd name="T4" fmla="*/ 4224 w 4752"/>
              <a:gd name="T5" fmla="*/ 528 h 1200"/>
              <a:gd name="T6" fmla="*/ 4752 w 4752"/>
              <a:gd name="T7" fmla="*/ 48 h 1200"/>
              <a:gd name="T8" fmla="*/ 4752 w 4752"/>
              <a:gd name="T9" fmla="*/ 1200 h 1200"/>
              <a:gd name="T10" fmla="*/ 4224 w 4752"/>
              <a:gd name="T11" fmla="*/ 720 h 1200"/>
              <a:gd name="T12" fmla="*/ 576 w 4752"/>
              <a:gd name="T13" fmla="*/ 720 h 1200"/>
              <a:gd name="T14" fmla="*/ 0 w 4752"/>
              <a:gd name="T15" fmla="*/ 1152 h 1200"/>
              <a:gd name="T16" fmla="*/ 0 w 4752"/>
              <a:gd name="T17" fmla="*/ 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2" h="1200">
                <a:moveTo>
                  <a:pt x="0" y="0"/>
                </a:moveTo>
                <a:lnTo>
                  <a:pt x="576" y="528"/>
                </a:lnTo>
                <a:lnTo>
                  <a:pt x="4224" y="528"/>
                </a:lnTo>
                <a:lnTo>
                  <a:pt x="4752" y="48"/>
                </a:lnTo>
                <a:lnTo>
                  <a:pt x="4752" y="1200"/>
                </a:lnTo>
                <a:lnTo>
                  <a:pt x="4224" y="720"/>
                </a:lnTo>
                <a:lnTo>
                  <a:pt x="576" y="720"/>
                </a:lnTo>
                <a:lnTo>
                  <a:pt x="0" y="115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3200400" y="5076825"/>
            <a:ext cx="57912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>
                <a:latin typeface="Comic Sans MS" charset="0"/>
              </a:rPr>
              <a:t>End with the most specific conclusions then build back out to the </a:t>
            </a:r>
            <a:r>
              <a:rPr lang="ja-JP" altLang="en-US">
                <a:latin typeface="Arial"/>
              </a:rPr>
              <a:t>“</a:t>
            </a:r>
            <a:r>
              <a:rPr lang="en-US">
                <a:latin typeface="Comic Sans MS" charset="0"/>
              </a:rPr>
              <a:t>big picture</a:t>
            </a:r>
            <a:r>
              <a:rPr lang="ja-JP" altLang="en-US">
                <a:latin typeface="Arial"/>
              </a:rPr>
              <a:t>”</a:t>
            </a:r>
            <a:endParaRPr lang="en-US">
              <a:latin typeface="Comic Sans MS" charset="0"/>
            </a:endParaRPr>
          </a:p>
        </p:txBody>
      </p:sp>
      <p:sp>
        <p:nvSpPr>
          <p:cNvPr id="147462" name="Line 6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3" name="Oval 7"/>
          <p:cNvSpPr>
            <a:spLocks noChangeArrowheads="1"/>
          </p:cNvSpPr>
          <p:nvPr/>
        </p:nvSpPr>
        <p:spPr bwMode="auto">
          <a:xfrm>
            <a:off x="7086600" y="2819400"/>
            <a:ext cx="1371600" cy="2133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1143000"/>
          </a:xfrm>
          <a:noFill/>
          <a:ln/>
        </p:spPr>
        <p:txBody>
          <a:bodyPr/>
          <a:lstStyle/>
          <a:p>
            <a:r>
              <a:rPr lang="en-US"/>
              <a:t>EMK1 regulates microtubules and</a:t>
            </a:r>
            <a:br>
              <a:rPr lang="en-US"/>
            </a:br>
            <a:r>
              <a:rPr lang="en-US"/>
              <a:t>cell polarity in two steps</a:t>
            </a:r>
          </a:p>
        </p:txBody>
      </p:sp>
      <p:sp>
        <p:nvSpPr>
          <p:cNvPr id="197635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76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22960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/>
              <a:t>EMK1 can regulate the type of lumen</a:t>
            </a:r>
            <a:br>
              <a:rPr lang="en-US"/>
            </a:br>
            <a:r>
              <a:rPr lang="en-US"/>
              <a:t>formed by epithelial cells</a:t>
            </a:r>
          </a:p>
        </p:txBody>
      </p:sp>
      <p:sp>
        <p:nvSpPr>
          <p:cNvPr id="198659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0" name="Line 4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6" name="Text Box 10"/>
          <p:cNvSpPr txBox="1">
            <a:spLocks noChangeArrowheads="1"/>
          </p:cNvSpPr>
          <p:nvPr/>
        </p:nvSpPr>
        <p:spPr bwMode="auto">
          <a:xfrm>
            <a:off x="1203325" y="2759075"/>
            <a:ext cx="6172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omic Sans MS" charset="0"/>
              </a:rPr>
              <a:t>digestive enzymes                                bile</a:t>
            </a:r>
          </a:p>
        </p:txBody>
      </p:sp>
      <p:sp>
        <p:nvSpPr>
          <p:cNvPr id="198667" name="Text Box 11"/>
          <p:cNvSpPr txBox="1">
            <a:spLocks noChangeArrowheads="1"/>
          </p:cNvSpPr>
          <p:nvPr/>
        </p:nvSpPr>
        <p:spPr bwMode="auto">
          <a:xfrm>
            <a:off x="822325" y="2073275"/>
            <a:ext cx="54959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omic Sans MS" charset="0"/>
              </a:rPr>
              <a:t>Intestine:                                  Liver:</a:t>
            </a:r>
          </a:p>
        </p:txBody>
      </p:sp>
      <p:pic>
        <p:nvPicPr>
          <p:cNvPr id="19866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810000"/>
            <a:ext cx="33528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8669" name="Line 13"/>
          <p:cNvSpPr>
            <a:spLocks noChangeShapeType="1"/>
          </p:cNvSpPr>
          <p:nvPr/>
        </p:nvSpPr>
        <p:spPr bwMode="auto">
          <a:xfrm flipV="1">
            <a:off x="1600200" y="3276600"/>
            <a:ext cx="0" cy="609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70" name="Line 14"/>
          <p:cNvSpPr>
            <a:spLocks noChangeShapeType="1"/>
          </p:cNvSpPr>
          <p:nvPr/>
        </p:nvSpPr>
        <p:spPr bwMode="auto">
          <a:xfrm flipV="1">
            <a:off x="3581400" y="3276600"/>
            <a:ext cx="0" cy="609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71" name="Line 15"/>
          <p:cNvSpPr>
            <a:spLocks noChangeShapeType="1"/>
          </p:cNvSpPr>
          <p:nvPr/>
        </p:nvSpPr>
        <p:spPr bwMode="auto">
          <a:xfrm flipV="1">
            <a:off x="2895600" y="3276600"/>
            <a:ext cx="0" cy="609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72" name="Line 16"/>
          <p:cNvSpPr>
            <a:spLocks noChangeShapeType="1"/>
          </p:cNvSpPr>
          <p:nvPr/>
        </p:nvSpPr>
        <p:spPr bwMode="auto">
          <a:xfrm flipV="1">
            <a:off x="2286000" y="3276600"/>
            <a:ext cx="0" cy="609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8678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3898900"/>
            <a:ext cx="2933700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8679" name="Line 23"/>
          <p:cNvSpPr>
            <a:spLocks noChangeShapeType="1"/>
          </p:cNvSpPr>
          <p:nvPr/>
        </p:nvSpPr>
        <p:spPr bwMode="auto">
          <a:xfrm>
            <a:off x="6705600" y="4572000"/>
            <a:ext cx="304800" cy="228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80" name="Line 24"/>
          <p:cNvSpPr>
            <a:spLocks noChangeShapeType="1"/>
          </p:cNvSpPr>
          <p:nvPr/>
        </p:nvSpPr>
        <p:spPr bwMode="auto">
          <a:xfrm flipH="1">
            <a:off x="7086600" y="4495800"/>
            <a:ext cx="381000" cy="304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81" name="Line 25"/>
          <p:cNvSpPr>
            <a:spLocks noChangeShapeType="1"/>
          </p:cNvSpPr>
          <p:nvPr/>
        </p:nvSpPr>
        <p:spPr bwMode="auto">
          <a:xfrm flipH="1" flipV="1">
            <a:off x="7086600" y="4953000"/>
            <a:ext cx="381000" cy="304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82" name="Line 26"/>
          <p:cNvSpPr>
            <a:spLocks noChangeShapeType="1"/>
          </p:cNvSpPr>
          <p:nvPr/>
        </p:nvSpPr>
        <p:spPr bwMode="auto">
          <a:xfrm flipV="1">
            <a:off x="6705600" y="4953000"/>
            <a:ext cx="304800" cy="304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/>
              <a:t>This enables the body to make many different types of tubes in different organs</a:t>
            </a:r>
          </a:p>
        </p:txBody>
      </p:sp>
      <p:sp>
        <p:nvSpPr>
          <p:cNvPr id="243715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16" name="Line 4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17" name="Text Box 5"/>
          <p:cNvSpPr txBox="1">
            <a:spLocks noChangeArrowheads="1"/>
          </p:cNvSpPr>
          <p:nvPr/>
        </p:nvSpPr>
        <p:spPr bwMode="auto">
          <a:xfrm>
            <a:off x="1203325" y="2759075"/>
            <a:ext cx="6172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omic Sans MS" charset="0"/>
              </a:rPr>
              <a:t>digestive enzymes                                bile</a:t>
            </a:r>
          </a:p>
        </p:txBody>
      </p:sp>
      <p:sp>
        <p:nvSpPr>
          <p:cNvPr id="243718" name="Text Box 6"/>
          <p:cNvSpPr txBox="1">
            <a:spLocks noChangeArrowheads="1"/>
          </p:cNvSpPr>
          <p:nvPr/>
        </p:nvSpPr>
        <p:spPr bwMode="auto">
          <a:xfrm>
            <a:off x="822325" y="2073275"/>
            <a:ext cx="54959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omic Sans MS" charset="0"/>
              </a:rPr>
              <a:t>Intestine:                                  Liver:</a:t>
            </a:r>
          </a:p>
        </p:txBody>
      </p:sp>
      <p:pic>
        <p:nvPicPr>
          <p:cNvPr id="2437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810000"/>
            <a:ext cx="33528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3720" name="Line 8"/>
          <p:cNvSpPr>
            <a:spLocks noChangeShapeType="1"/>
          </p:cNvSpPr>
          <p:nvPr/>
        </p:nvSpPr>
        <p:spPr bwMode="auto">
          <a:xfrm flipV="1">
            <a:off x="1600200" y="3276600"/>
            <a:ext cx="0" cy="609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21" name="Line 9"/>
          <p:cNvSpPr>
            <a:spLocks noChangeShapeType="1"/>
          </p:cNvSpPr>
          <p:nvPr/>
        </p:nvSpPr>
        <p:spPr bwMode="auto">
          <a:xfrm flipV="1">
            <a:off x="3581400" y="3276600"/>
            <a:ext cx="0" cy="609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22" name="Line 10"/>
          <p:cNvSpPr>
            <a:spLocks noChangeShapeType="1"/>
          </p:cNvSpPr>
          <p:nvPr/>
        </p:nvSpPr>
        <p:spPr bwMode="auto">
          <a:xfrm flipV="1">
            <a:off x="2895600" y="3276600"/>
            <a:ext cx="0" cy="609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23" name="Line 11"/>
          <p:cNvSpPr>
            <a:spLocks noChangeShapeType="1"/>
          </p:cNvSpPr>
          <p:nvPr/>
        </p:nvSpPr>
        <p:spPr bwMode="auto">
          <a:xfrm flipV="1">
            <a:off x="2286000" y="3276600"/>
            <a:ext cx="0" cy="609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372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3898900"/>
            <a:ext cx="2933700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3725" name="Line 13"/>
          <p:cNvSpPr>
            <a:spLocks noChangeShapeType="1"/>
          </p:cNvSpPr>
          <p:nvPr/>
        </p:nvSpPr>
        <p:spPr bwMode="auto">
          <a:xfrm>
            <a:off x="6705600" y="4572000"/>
            <a:ext cx="304800" cy="228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26" name="Line 14"/>
          <p:cNvSpPr>
            <a:spLocks noChangeShapeType="1"/>
          </p:cNvSpPr>
          <p:nvPr/>
        </p:nvSpPr>
        <p:spPr bwMode="auto">
          <a:xfrm flipH="1">
            <a:off x="7086600" y="4495800"/>
            <a:ext cx="381000" cy="304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27" name="Line 15"/>
          <p:cNvSpPr>
            <a:spLocks noChangeShapeType="1"/>
          </p:cNvSpPr>
          <p:nvPr/>
        </p:nvSpPr>
        <p:spPr bwMode="auto">
          <a:xfrm flipH="1" flipV="1">
            <a:off x="7086600" y="4953000"/>
            <a:ext cx="381000" cy="304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28" name="Line 16"/>
          <p:cNvSpPr>
            <a:spLocks noChangeShapeType="1"/>
          </p:cNvSpPr>
          <p:nvPr/>
        </p:nvSpPr>
        <p:spPr bwMode="auto">
          <a:xfrm flipV="1">
            <a:off x="6705600" y="4953000"/>
            <a:ext cx="304800" cy="304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Organizing a great talk</a:t>
            </a:r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4740" name="Freeform 4"/>
          <p:cNvSpPr>
            <a:spLocks/>
          </p:cNvSpPr>
          <p:nvPr/>
        </p:nvSpPr>
        <p:spPr bwMode="auto">
          <a:xfrm>
            <a:off x="1066800" y="3810000"/>
            <a:ext cx="323850" cy="914400"/>
          </a:xfrm>
          <a:custGeom>
            <a:avLst/>
            <a:gdLst>
              <a:gd name="T0" fmla="*/ 0 w 288"/>
              <a:gd name="T1" fmla="*/ 0 h 768"/>
              <a:gd name="T2" fmla="*/ 288 w 288"/>
              <a:gd name="T3" fmla="*/ 768 h 768"/>
              <a:gd name="T4" fmla="*/ 288 w 288"/>
              <a:gd name="T5" fmla="*/ 0 h 768"/>
              <a:gd name="T6" fmla="*/ 0 w 288"/>
              <a:gd name="T7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768">
                <a:moveTo>
                  <a:pt x="0" y="0"/>
                </a:moveTo>
                <a:lnTo>
                  <a:pt x="288" y="768"/>
                </a:lnTo>
                <a:lnTo>
                  <a:pt x="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4741" name="Freeform 5"/>
          <p:cNvSpPr>
            <a:spLocks/>
          </p:cNvSpPr>
          <p:nvPr/>
        </p:nvSpPr>
        <p:spPr bwMode="auto">
          <a:xfrm>
            <a:off x="1600200" y="3810000"/>
            <a:ext cx="649288" cy="1066800"/>
          </a:xfrm>
          <a:custGeom>
            <a:avLst/>
            <a:gdLst>
              <a:gd name="T0" fmla="*/ 0 w 288"/>
              <a:gd name="T1" fmla="*/ 0 h 768"/>
              <a:gd name="T2" fmla="*/ 288 w 288"/>
              <a:gd name="T3" fmla="*/ 768 h 768"/>
              <a:gd name="T4" fmla="*/ 288 w 288"/>
              <a:gd name="T5" fmla="*/ 0 h 768"/>
              <a:gd name="T6" fmla="*/ 0 w 288"/>
              <a:gd name="T7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768">
                <a:moveTo>
                  <a:pt x="0" y="0"/>
                </a:moveTo>
                <a:lnTo>
                  <a:pt x="288" y="768"/>
                </a:lnTo>
                <a:lnTo>
                  <a:pt x="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4742" name="Freeform 6"/>
          <p:cNvSpPr>
            <a:spLocks/>
          </p:cNvSpPr>
          <p:nvPr/>
        </p:nvSpPr>
        <p:spPr bwMode="auto">
          <a:xfrm>
            <a:off x="2514600" y="3810000"/>
            <a:ext cx="485775" cy="685800"/>
          </a:xfrm>
          <a:custGeom>
            <a:avLst/>
            <a:gdLst>
              <a:gd name="T0" fmla="*/ 0 w 288"/>
              <a:gd name="T1" fmla="*/ 0 h 768"/>
              <a:gd name="T2" fmla="*/ 288 w 288"/>
              <a:gd name="T3" fmla="*/ 768 h 768"/>
              <a:gd name="T4" fmla="*/ 288 w 288"/>
              <a:gd name="T5" fmla="*/ 0 h 768"/>
              <a:gd name="T6" fmla="*/ 0 w 288"/>
              <a:gd name="T7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768">
                <a:moveTo>
                  <a:pt x="0" y="0"/>
                </a:moveTo>
                <a:lnTo>
                  <a:pt x="288" y="768"/>
                </a:lnTo>
                <a:lnTo>
                  <a:pt x="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4743" name="Freeform 7"/>
          <p:cNvSpPr>
            <a:spLocks/>
          </p:cNvSpPr>
          <p:nvPr/>
        </p:nvSpPr>
        <p:spPr bwMode="auto">
          <a:xfrm>
            <a:off x="3200400" y="3810000"/>
            <a:ext cx="609600" cy="1143000"/>
          </a:xfrm>
          <a:custGeom>
            <a:avLst/>
            <a:gdLst>
              <a:gd name="T0" fmla="*/ 0 w 288"/>
              <a:gd name="T1" fmla="*/ 0 h 768"/>
              <a:gd name="T2" fmla="*/ 288 w 288"/>
              <a:gd name="T3" fmla="*/ 768 h 768"/>
              <a:gd name="T4" fmla="*/ 288 w 288"/>
              <a:gd name="T5" fmla="*/ 0 h 768"/>
              <a:gd name="T6" fmla="*/ 0 w 288"/>
              <a:gd name="T7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768">
                <a:moveTo>
                  <a:pt x="0" y="0"/>
                </a:moveTo>
                <a:lnTo>
                  <a:pt x="288" y="768"/>
                </a:lnTo>
                <a:lnTo>
                  <a:pt x="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4744" name="Freeform 8"/>
          <p:cNvSpPr>
            <a:spLocks/>
          </p:cNvSpPr>
          <p:nvPr/>
        </p:nvSpPr>
        <p:spPr bwMode="auto">
          <a:xfrm>
            <a:off x="381000" y="2895600"/>
            <a:ext cx="4191000" cy="1600200"/>
          </a:xfrm>
          <a:custGeom>
            <a:avLst/>
            <a:gdLst>
              <a:gd name="T0" fmla="*/ 0 w 4752"/>
              <a:gd name="T1" fmla="*/ 0 h 1200"/>
              <a:gd name="T2" fmla="*/ 576 w 4752"/>
              <a:gd name="T3" fmla="*/ 528 h 1200"/>
              <a:gd name="T4" fmla="*/ 4224 w 4752"/>
              <a:gd name="T5" fmla="*/ 528 h 1200"/>
              <a:gd name="T6" fmla="*/ 4752 w 4752"/>
              <a:gd name="T7" fmla="*/ 48 h 1200"/>
              <a:gd name="T8" fmla="*/ 4752 w 4752"/>
              <a:gd name="T9" fmla="*/ 1200 h 1200"/>
              <a:gd name="T10" fmla="*/ 4224 w 4752"/>
              <a:gd name="T11" fmla="*/ 720 h 1200"/>
              <a:gd name="T12" fmla="*/ 576 w 4752"/>
              <a:gd name="T13" fmla="*/ 720 h 1200"/>
              <a:gd name="T14" fmla="*/ 0 w 4752"/>
              <a:gd name="T15" fmla="*/ 1152 h 1200"/>
              <a:gd name="T16" fmla="*/ 0 w 4752"/>
              <a:gd name="T17" fmla="*/ 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2" h="1200">
                <a:moveTo>
                  <a:pt x="0" y="0"/>
                </a:moveTo>
                <a:lnTo>
                  <a:pt x="576" y="528"/>
                </a:lnTo>
                <a:lnTo>
                  <a:pt x="4224" y="528"/>
                </a:lnTo>
                <a:lnTo>
                  <a:pt x="4752" y="48"/>
                </a:lnTo>
                <a:lnTo>
                  <a:pt x="4752" y="1200"/>
                </a:lnTo>
                <a:lnTo>
                  <a:pt x="4224" y="720"/>
                </a:lnTo>
                <a:lnTo>
                  <a:pt x="576" y="720"/>
                </a:lnTo>
                <a:lnTo>
                  <a:pt x="0" y="115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4953000" y="1905000"/>
            <a:ext cx="3886200" cy="115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Comic Sans MS" charset="0"/>
              </a:rPr>
              <a:t>• Be smart about Powerpoint</a:t>
            </a:r>
          </a:p>
          <a:p>
            <a:endParaRPr lang="en-US" sz="2000">
              <a:latin typeface="Comic Sans MS" charset="0"/>
            </a:endParaRPr>
          </a:p>
          <a:p>
            <a:endParaRPr lang="en-US" sz="2000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Organizing a great talk</a:t>
            </a:r>
          </a:p>
        </p:txBody>
      </p:sp>
      <p:sp>
        <p:nvSpPr>
          <p:cNvPr id="245763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64" name="Freeform 4"/>
          <p:cNvSpPr>
            <a:spLocks/>
          </p:cNvSpPr>
          <p:nvPr/>
        </p:nvSpPr>
        <p:spPr bwMode="auto">
          <a:xfrm>
            <a:off x="1066800" y="3810000"/>
            <a:ext cx="323850" cy="914400"/>
          </a:xfrm>
          <a:custGeom>
            <a:avLst/>
            <a:gdLst>
              <a:gd name="T0" fmla="*/ 0 w 288"/>
              <a:gd name="T1" fmla="*/ 0 h 768"/>
              <a:gd name="T2" fmla="*/ 288 w 288"/>
              <a:gd name="T3" fmla="*/ 768 h 768"/>
              <a:gd name="T4" fmla="*/ 288 w 288"/>
              <a:gd name="T5" fmla="*/ 0 h 768"/>
              <a:gd name="T6" fmla="*/ 0 w 288"/>
              <a:gd name="T7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768">
                <a:moveTo>
                  <a:pt x="0" y="0"/>
                </a:moveTo>
                <a:lnTo>
                  <a:pt x="288" y="768"/>
                </a:lnTo>
                <a:lnTo>
                  <a:pt x="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65" name="Freeform 5"/>
          <p:cNvSpPr>
            <a:spLocks/>
          </p:cNvSpPr>
          <p:nvPr/>
        </p:nvSpPr>
        <p:spPr bwMode="auto">
          <a:xfrm>
            <a:off x="1600200" y="3810000"/>
            <a:ext cx="649288" cy="1066800"/>
          </a:xfrm>
          <a:custGeom>
            <a:avLst/>
            <a:gdLst>
              <a:gd name="T0" fmla="*/ 0 w 288"/>
              <a:gd name="T1" fmla="*/ 0 h 768"/>
              <a:gd name="T2" fmla="*/ 288 w 288"/>
              <a:gd name="T3" fmla="*/ 768 h 768"/>
              <a:gd name="T4" fmla="*/ 288 w 288"/>
              <a:gd name="T5" fmla="*/ 0 h 768"/>
              <a:gd name="T6" fmla="*/ 0 w 288"/>
              <a:gd name="T7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768">
                <a:moveTo>
                  <a:pt x="0" y="0"/>
                </a:moveTo>
                <a:lnTo>
                  <a:pt x="288" y="768"/>
                </a:lnTo>
                <a:lnTo>
                  <a:pt x="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66" name="Freeform 6"/>
          <p:cNvSpPr>
            <a:spLocks/>
          </p:cNvSpPr>
          <p:nvPr/>
        </p:nvSpPr>
        <p:spPr bwMode="auto">
          <a:xfrm>
            <a:off x="2514600" y="3810000"/>
            <a:ext cx="485775" cy="685800"/>
          </a:xfrm>
          <a:custGeom>
            <a:avLst/>
            <a:gdLst>
              <a:gd name="T0" fmla="*/ 0 w 288"/>
              <a:gd name="T1" fmla="*/ 0 h 768"/>
              <a:gd name="T2" fmla="*/ 288 w 288"/>
              <a:gd name="T3" fmla="*/ 768 h 768"/>
              <a:gd name="T4" fmla="*/ 288 w 288"/>
              <a:gd name="T5" fmla="*/ 0 h 768"/>
              <a:gd name="T6" fmla="*/ 0 w 288"/>
              <a:gd name="T7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768">
                <a:moveTo>
                  <a:pt x="0" y="0"/>
                </a:moveTo>
                <a:lnTo>
                  <a:pt x="288" y="768"/>
                </a:lnTo>
                <a:lnTo>
                  <a:pt x="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67" name="Freeform 7"/>
          <p:cNvSpPr>
            <a:spLocks/>
          </p:cNvSpPr>
          <p:nvPr/>
        </p:nvSpPr>
        <p:spPr bwMode="auto">
          <a:xfrm>
            <a:off x="3200400" y="3810000"/>
            <a:ext cx="609600" cy="1143000"/>
          </a:xfrm>
          <a:custGeom>
            <a:avLst/>
            <a:gdLst>
              <a:gd name="T0" fmla="*/ 0 w 288"/>
              <a:gd name="T1" fmla="*/ 0 h 768"/>
              <a:gd name="T2" fmla="*/ 288 w 288"/>
              <a:gd name="T3" fmla="*/ 768 h 768"/>
              <a:gd name="T4" fmla="*/ 288 w 288"/>
              <a:gd name="T5" fmla="*/ 0 h 768"/>
              <a:gd name="T6" fmla="*/ 0 w 288"/>
              <a:gd name="T7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768">
                <a:moveTo>
                  <a:pt x="0" y="0"/>
                </a:moveTo>
                <a:lnTo>
                  <a:pt x="288" y="768"/>
                </a:lnTo>
                <a:lnTo>
                  <a:pt x="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68" name="Freeform 8"/>
          <p:cNvSpPr>
            <a:spLocks/>
          </p:cNvSpPr>
          <p:nvPr/>
        </p:nvSpPr>
        <p:spPr bwMode="auto">
          <a:xfrm>
            <a:off x="381000" y="2895600"/>
            <a:ext cx="4191000" cy="1600200"/>
          </a:xfrm>
          <a:custGeom>
            <a:avLst/>
            <a:gdLst>
              <a:gd name="T0" fmla="*/ 0 w 4752"/>
              <a:gd name="T1" fmla="*/ 0 h 1200"/>
              <a:gd name="T2" fmla="*/ 576 w 4752"/>
              <a:gd name="T3" fmla="*/ 528 h 1200"/>
              <a:gd name="T4" fmla="*/ 4224 w 4752"/>
              <a:gd name="T5" fmla="*/ 528 h 1200"/>
              <a:gd name="T6" fmla="*/ 4752 w 4752"/>
              <a:gd name="T7" fmla="*/ 48 h 1200"/>
              <a:gd name="T8" fmla="*/ 4752 w 4752"/>
              <a:gd name="T9" fmla="*/ 1200 h 1200"/>
              <a:gd name="T10" fmla="*/ 4224 w 4752"/>
              <a:gd name="T11" fmla="*/ 720 h 1200"/>
              <a:gd name="T12" fmla="*/ 576 w 4752"/>
              <a:gd name="T13" fmla="*/ 720 h 1200"/>
              <a:gd name="T14" fmla="*/ 0 w 4752"/>
              <a:gd name="T15" fmla="*/ 1152 h 1200"/>
              <a:gd name="T16" fmla="*/ 0 w 4752"/>
              <a:gd name="T17" fmla="*/ 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2" h="1200">
                <a:moveTo>
                  <a:pt x="0" y="0"/>
                </a:moveTo>
                <a:lnTo>
                  <a:pt x="576" y="528"/>
                </a:lnTo>
                <a:lnTo>
                  <a:pt x="4224" y="528"/>
                </a:lnTo>
                <a:lnTo>
                  <a:pt x="4752" y="48"/>
                </a:lnTo>
                <a:lnTo>
                  <a:pt x="4752" y="1200"/>
                </a:lnTo>
                <a:lnTo>
                  <a:pt x="4224" y="720"/>
                </a:lnTo>
                <a:lnTo>
                  <a:pt x="576" y="720"/>
                </a:lnTo>
                <a:lnTo>
                  <a:pt x="0" y="115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69" name="Text Box 9"/>
          <p:cNvSpPr txBox="1">
            <a:spLocks noChangeArrowheads="1"/>
          </p:cNvSpPr>
          <p:nvPr/>
        </p:nvSpPr>
        <p:spPr bwMode="auto">
          <a:xfrm>
            <a:off x="4953000" y="1905000"/>
            <a:ext cx="3886200" cy="22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Comic Sans MS" charset="0"/>
              </a:rPr>
              <a:t>• Be smart about Powerpoint</a:t>
            </a:r>
          </a:p>
          <a:p>
            <a:endParaRPr lang="en-US" sz="2000">
              <a:latin typeface="Comic Sans MS" charset="0"/>
            </a:endParaRPr>
          </a:p>
          <a:p>
            <a:r>
              <a:rPr lang="en-US" sz="2000">
                <a:latin typeface="Comic Sans MS" charset="0"/>
              </a:rPr>
              <a:t>• Your introduction should </a:t>
            </a:r>
          </a:p>
          <a:p>
            <a:r>
              <a:rPr lang="en-US" sz="2000">
                <a:latin typeface="Comic Sans MS" charset="0"/>
              </a:rPr>
              <a:t>  start broad then get specific</a:t>
            </a:r>
          </a:p>
          <a:p>
            <a:endParaRPr lang="en-US" sz="2000">
              <a:latin typeface="Comic Sans MS" charset="0"/>
            </a:endParaRPr>
          </a:p>
          <a:p>
            <a:endParaRPr lang="en-US" sz="2000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Organizing a great talk</a:t>
            </a:r>
          </a:p>
        </p:txBody>
      </p:sp>
      <p:sp>
        <p:nvSpPr>
          <p:cNvPr id="246787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8" name="Freeform 4"/>
          <p:cNvSpPr>
            <a:spLocks/>
          </p:cNvSpPr>
          <p:nvPr/>
        </p:nvSpPr>
        <p:spPr bwMode="auto">
          <a:xfrm>
            <a:off x="1066800" y="3810000"/>
            <a:ext cx="323850" cy="914400"/>
          </a:xfrm>
          <a:custGeom>
            <a:avLst/>
            <a:gdLst>
              <a:gd name="T0" fmla="*/ 0 w 288"/>
              <a:gd name="T1" fmla="*/ 0 h 768"/>
              <a:gd name="T2" fmla="*/ 288 w 288"/>
              <a:gd name="T3" fmla="*/ 768 h 768"/>
              <a:gd name="T4" fmla="*/ 288 w 288"/>
              <a:gd name="T5" fmla="*/ 0 h 768"/>
              <a:gd name="T6" fmla="*/ 0 w 288"/>
              <a:gd name="T7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768">
                <a:moveTo>
                  <a:pt x="0" y="0"/>
                </a:moveTo>
                <a:lnTo>
                  <a:pt x="288" y="768"/>
                </a:lnTo>
                <a:lnTo>
                  <a:pt x="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9" name="Freeform 5"/>
          <p:cNvSpPr>
            <a:spLocks/>
          </p:cNvSpPr>
          <p:nvPr/>
        </p:nvSpPr>
        <p:spPr bwMode="auto">
          <a:xfrm>
            <a:off x="1600200" y="3810000"/>
            <a:ext cx="649288" cy="1066800"/>
          </a:xfrm>
          <a:custGeom>
            <a:avLst/>
            <a:gdLst>
              <a:gd name="T0" fmla="*/ 0 w 288"/>
              <a:gd name="T1" fmla="*/ 0 h 768"/>
              <a:gd name="T2" fmla="*/ 288 w 288"/>
              <a:gd name="T3" fmla="*/ 768 h 768"/>
              <a:gd name="T4" fmla="*/ 288 w 288"/>
              <a:gd name="T5" fmla="*/ 0 h 768"/>
              <a:gd name="T6" fmla="*/ 0 w 288"/>
              <a:gd name="T7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768">
                <a:moveTo>
                  <a:pt x="0" y="0"/>
                </a:moveTo>
                <a:lnTo>
                  <a:pt x="288" y="768"/>
                </a:lnTo>
                <a:lnTo>
                  <a:pt x="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0" name="Freeform 6"/>
          <p:cNvSpPr>
            <a:spLocks/>
          </p:cNvSpPr>
          <p:nvPr/>
        </p:nvSpPr>
        <p:spPr bwMode="auto">
          <a:xfrm>
            <a:off x="2514600" y="3810000"/>
            <a:ext cx="485775" cy="685800"/>
          </a:xfrm>
          <a:custGeom>
            <a:avLst/>
            <a:gdLst>
              <a:gd name="T0" fmla="*/ 0 w 288"/>
              <a:gd name="T1" fmla="*/ 0 h 768"/>
              <a:gd name="T2" fmla="*/ 288 w 288"/>
              <a:gd name="T3" fmla="*/ 768 h 768"/>
              <a:gd name="T4" fmla="*/ 288 w 288"/>
              <a:gd name="T5" fmla="*/ 0 h 768"/>
              <a:gd name="T6" fmla="*/ 0 w 288"/>
              <a:gd name="T7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768">
                <a:moveTo>
                  <a:pt x="0" y="0"/>
                </a:moveTo>
                <a:lnTo>
                  <a:pt x="288" y="768"/>
                </a:lnTo>
                <a:lnTo>
                  <a:pt x="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1" name="Freeform 7"/>
          <p:cNvSpPr>
            <a:spLocks/>
          </p:cNvSpPr>
          <p:nvPr/>
        </p:nvSpPr>
        <p:spPr bwMode="auto">
          <a:xfrm>
            <a:off x="3200400" y="3810000"/>
            <a:ext cx="609600" cy="1143000"/>
          </a:xfrm>
          <a:custGeom>
            <a:avLst/>
            <a:gdLst>
              <a:gd name="T0" fmla="*/ 0 w 288"/>
              <a:gd name="T1" fmla="*/ 0 h 768"/>
              <a:gd name="T2" fmla="*/ 288 w 288"/>
              <a:gd name="T3" fmla="*/ 768 h 768"/>
              <a:gd name="T4" fmla="*/ 288 w 288"/>
              <a:gd name="T5" fmla="*/ 0 h 768"/>
              <a:gd name="T6" fmla="*/ 0 w 288"/>
              <a:gd name="T7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768">
                <a:moveTo>
                  <a:pt x="0" y="0"/>
                </a:moveTo>
                <a:lnTo>
                  <a:pt x="288" y="768"/>
                </a:lnTo>
                <a:lnTo>
                  <a:pt x="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2" name="Freeform 8"/>
          <p:cNvSpPr>
            <a:spLocks/>
          </p:cNvSpPr>
          <p:nvPr/>
        </p:nvSpPr>
        <p:spPr bwMode="auto">
          <a:xfrm>
            <a:off x="381000" y="2895600"/>
            <a:ext cx="4191000" cy="1600200"/>
          </a:xfrm>
          <a:custGeom>
            <a:avLst/>
            <a:gdLst>
              <a:gd name="T0" fmla="*/ 0 w 4752"/>
              <a:gd name="T1" fmla="*/ 0 h 1200"/>
              <a:gd name="T2" fmla="*/ 576 w 4752"/>
              <a:gd name="T3" fmla="*/ 528 h 1200"/>
              <a:gd name="T4" fmla="*/ 4224 w 4752"/>
              <a:gd name="T5" fmla="*/ 528 h 1200"/>
              <a:gd name="T6" fmla="*/ 4752 w 4752"/>
              <a:gd name="T7" fmla="*/ 48 h 1200"/>
              <a:gd name="T8" fmla="*/ 4752 w 4752"/>
              <a:gd name="T9" fmla="*/ 1200 h 1200"/>
              <a:gd name="T10" fmla="*/ 4224 w 4752"/>
              <a:gd name="T11" fmla="*/ 720 h 1200"/>
              <a:gd name="T12" fmla="*/ 576 w 4752"/>
              <a:gd name="T13" fmla="*/ 720 h 1200"/>
              <a:gd name="T14" fmla="*/ 0 w 4752"/>
              <a:gd name="T15" fmla="*/ 1152 h 1200"/>
              <a:gd name="T16" fmla="*/ 0 w 4752"/>
              <a:gd name="T17" fmla="*/ 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2" h="1200">
                <a:moveTo>
                  <a:pt x="0" y="0"/>
                </a:moveTo>
                <a:lnTo>
                  <a:pt x="576" y="528"/>
                </a:lnTo>
                <a:lnTo>
                  <a:pt x="4224" y="528"/>
                </a:lnTo>
                <a:lnTo>
                  <a:pt x="4752" y="48"/>
                </a:lnTo>
                <a:lnTo>
                  <a:pt x="4752" y="1200"/>
                </a:lnTo>
                <a:lnTo>
                  <a:pt x="4224" y="720"/>
                </a:lnTo>
                <a:lnTo>
                  <a:pt x="576" y="720"/>
                </a:lnTo>
                <a:lnTo>
                  <a:pt x="0" y="115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3" name="Text Box 9"/>
          <p:cNvSpPr txBox="1">
            <a:spLocks noChangeArrowheads="1"/>
          </p:cNvSpPr>
          <p:nvPr/>
        </p:nvSpPr>
        <p:spPr bwMode="auto">
          <a:xfrm>
            <a:off x="4953000" y="1905000"/>
            <a:ext cx="3886200" cy="327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Comic Sans MS" charset="0"/>
              </a:rPr>
              <a:t>• Be smart about Powerpoint</a:t>
            </a:r>
          </a:p>
          <a:p>
            <a:endParaRPr lang="en-US" sz="2000">
              <a:latin typeface="Comic Sans MS" charset="0"/>
            </a:endParaRPr>
          </a:p>
          <a:p>
            <a:r>
              <a:rPr lang="en-US" sz="2000">
                <a:latin typeface="Comic Sans MS" charset="0"/>
              </a:rPr>
              <a:t>• Your introduction should </a:t>
            </a:r>
          </a:p>
          <a:p>
            <a:r>
              <a:rPr lang="en-US" sz="2000">
                <a:latin typeface="Comic Sans MS" charset="0"/>
              </a:rPr>
              <a:t>  start broad then get specific</a:t>
            </a:r>
          </a:p>
          <a:p>
            <a:endParaRPr lang="en-US" sz="2000">
              <a:latin typeface="Comic Sans MS" charset="0"/>
            </a:endParaRPr>
          </a:p>
          <a:p>
            <a:r>
              <a:rPr lang="en-US" sz="2000">
                <a:latin typeface="Comic Sans MS" charset="0"/>
              </a:rPr>
              <a:t>• Think of your talk as </a:t>
            </a:r>
          </a:p>
          <a:p>
            <a:r>
              <a:rPr lang="en-US" sz="2000">
                <a:latin typeface="Comic Sans MS" charset="0"/>
              </a:rPr>
              <a:t>   consisting of episodes</a:t>
            </a:r>
          </a:p>
          <a:p>
            <a:endParaRPr lang="en-US" sz="2000">
              <a:latin typeface="Comic Sans MS" charset="0"/>
            </a:endParaRPr>
          </a:p>
          <a:p>
            <a:endParaRPr lang="en-US" sz="2000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/>
              <a:t>Powerpoint basics:</a:t>
            </a:r>
            <a:br>
              <a:rPr lang="en-US"/>
            </a:br>
            <a:r>
              <a:rPr lang="en-US"/>
              <a:t>1.  What font to use</a:t>
            </a:r>
          </a:p>
        </p:txBody>
      </p:sp>
      <p:sp>
        <p:nvSpPr>
          <p:cNvPr id="83971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219200" y="1828800"/>
            <a:ext cx="6603491" cy="256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</a:pPr>
            <a:r>
              <a:rPr lang="en-US" dirty="0">
                <a:latin typeface="Comic Sans MS" charset="0"/>
              </a:rPr>
              <a:t>Some fonts look really good in </a:t>
            </a:r>
            <a:r>
              <a:rPr lang="en-US" b="1" dirty="0">
                <a:latin typeface="Comic Sans MS" charset="0"/>
              </a:rPr>
              <a:t>boldface</a:t>
            </a:r>
            <a:r>
              <a:rPr lang="en-US" dirty="0">
                <a:latin typeface="Comic Sans MS" charset="0"/>
              </a:rPr>
              <a:t>: </a:t>
            </a:r>
          </a:p>
          <a:p>
            <a:pPr>
              <a:lnSpc>
                <a:spcPct val="170000"/>
              </a:lnSpc>
            </a:pPr>
            <a:r>
              <a:rPr lang="en-US" dirty="0">
                <a:latin typeface="Arial" charset="0"/>
              </a:rPr>
              <a:t>		Arial vs. </a:t>
            </a:r>
            <a:r>
              <a:rPr lang="en-US" b="1" dirty="0">
                <a:latin typeface="Arial" charset="0"/>
              </a:rPr>
              <a:t>Arial bold</a:t>
            </a:r>
            <a:endParaRPr lang="en-US" dirty="0">
              <a:latin typeface="Comic Sans MS" charset="0"/>
            </a:endParaRPr>
          </a:p>
          <a:p>
            <a:pPr>
              <a:lnSpc>
                <a:spcPct val="170000"/>
              </a:lnSpc>
            </a:pPr>
            <a:r>
              <a:rPr lang="en-US" dirty="0">
                <a:latin typeface="Comic Sans MS" charset="0"/>
              </a:rPr>
              <a:t>		Comic Sans vs. </a:t>
            </a:r>
            <a:r>
              <a:rPr lang="en-US" b="1" dirty="0">
                <a:latin typeface="Comic Sans MS" charset="0"/>
              </a:rPr>
              <a:t>Comic Sans bold</a:t>
            </a:r>
            <a:endParaRPr lang="en-US" dirty="0">
              <a:latin typeface="Comic Sans MS" charset="0"/>
            </a:endParaRPr>
          </a:p>
          <a:p>
            <a:pPr>
              <a:lnSpc>
                <a:spcPct val="170000"/>
              </a:lnSpc>
            </a:pPr>
            <a:r>
              <a:rPr lang="en-US" dirty="0">
                <a:latin typeface="Comic Sans MS" charset="0"/>
              </a:rPr>
              <a:t>		</a:t>
            </a:r>
            <a:r>
              <a:rPr lang="en-US" dirty="0">
                <a:latin typeface="Papyrus" charset="0"/>
              </a:rPr>
              <a:t>Papyrus vs. </a:t>
            </a:r>
            <a:r>
              <a:rPr lang="en-US" b="1" smtClean="0">
                <a:latin typeface="Papyrus" charset="0"/>
              </a:rPr>
              <a:t>Papyrus </a:t>
            </a:r>
            <a:r>
              <a:rPr lang="en-US" b="1" dirty="0">
                <a:latin typeface="Papyrus" charset="0"/>
              </a:rPr>
              <a:t>bold</a:t>
            </a:r>
            <a:endParaRPr lang="en-US" dirty="0">
              <a:solidFill>
                <a:srgbClr val="FF0000"/>
              </a:solidFill>
              <a:latin typeface="Trebuchet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Organizing a great talk</a:t>
            </a:r>
          </a:p>
        </p:txBody>
      </p:sp>
      <p:sp>
        <p:nvSpPr>
          <p:cNvPr id="247811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2" name="Freeform 4"/>
          <p:cNvSpPr>
            <a:spLocks/>
          </p:cNvSpPr>
          <p:nvPr/>
        </p:nvSpPr>
        <p:spPr bwMode="auto">
          <a:xfrm>
            <a:off x="1066800" y="3810000"/>
            <a:ext cx="323850" cy="914400"/>
          </a:xfrm>
          <a:custGeom>
            <a:avLst/>
            <a:gdLst>
              <a:gd name="T0" fmla="*/ 0 w 288"/>
              <a:gd name="T1" fmla="*/ 0 h 768"/>
              <a:gd name="T2" fmla="*/ 288 w 288"/>
              <a:gd name="T3" fmla="*/ 768 h 768"/>
              <a:gd name="T4" fmla="*/ 288 w 288"/>
              <a:gd name="T5" fmla="*/ 0 h 768"/>
              <a:gd name="T6" fmla="*/ 0 w 288"/>
              <a:gd name="T7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768">
                <a:moveTo>
                  <a:pt x="0" y="0"/>
                </a:moveTo>
                <a:lnTo>
                  <a:pt x="288" y="768"/>
                </a:lnTo>
                <a:lnTo>
                  <a:pt x="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3" name="Freeform 5"/>
          <p:cNvSpPr>
            <a:spLocks/>
          </p:cNvSpPr>
          <p:nvPr/>
        </p:nvSpPr>
        <p:spPr bwMode="auto">
          <a:xfrm>
            <a:off x="1600200" y="3810000"/>
            <a:ext cx="649288" cy="1066800"/>
          </a:xfrm>
          <a:custGeom>
            <a:avLst/>
            <a:gdLst>
              <a:gd name="T0" fmla="*/ 0 w 288"/>
              <a:gd name="T1" fmla="*/ 0 h 768"/>
              <a:gd name="T2" fmla="*/ 288 w 288"/>
              <a:gd name="T3" fmla="*/ 768 h 768"/>
              <a:gd name="T4" fmla="*/ 288 w 288"/>
              <a:gd name="T5" fmla="*/ 0 h 768"/>
              <a:gd name="T6" fmla="*/ 0 w 288"/>
              <a:gd name="T7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768">
                <a:moveTo>
                  <a:pt x="0" y="0"/>
                </a:moveTo>
                <a:lnTo>
                  <a:pt x="288" y="768"/>
                </a:lnTo>
                <a:lnTo>
                  <a:pt x="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4" name="Freeform 6"/>
          <p:cNvSpPr>
            <a:spLocks/>
          </p:cNvSpPr>
          <p:nvPr/>
        </p:nvSpPr>
        <p:spPr bwMode="auto">
          <a:xfrm>
            <a:off x="2514600" y="3810000"/>
            <a:ext cx="485775" cy="685800"/>
          </a:xfrm>
          <a:custGeom>
            <a:avLst/>
            <a:gdLst>
              <a:gd name="T0" fmla="*/ 0 w 288"/>
              <a:gd name="T1" fmla="*/ 0 h 768"/>
              <a:gd name="T2" fmla="*/ 288 w 288"/>
              <a:gd name="T3" fmla="*/ 768 h 768"/>
              <a:gd name="T4" fmla="*/ 288 w 288"/>
              <a:gd name="T5" fmla="*/ 0 h 768"/>
              <a:gd name="T6" fmla="*/ 0 w 288"/>
              <a:gd name="T7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768">
                <a:moveTo>
                  <a:pt x="0" y="0"/>
                </a:moveTo>
                <a:lnTo>
                  <a:pt x="288" y="768"/>
                </a:lnTo>
                <a:lnTo>
                  <a:pt x="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5" name="Freeform 7"/>
          <p:cNvSpPr>
            <a:spLocks/>
          </p:cNvSpPr>
          <p:nvPr/>
        </p:nvSpPr>
        <p:spPr bwMode="auto">
          <a:xfrm>
            <a:off x="3200400" y="3810000"/>
            <a:ext cx="609600" cy="1143000"/>
          </a:xfrm>
          <a:custGeom>
            <a:avLst/>
            <a:gdLst>
              <a:gd name="T0" fmla="*/ 0 w 288"/>
              <a:gd name="T1" fmla="*/ 0 h 768"/>
              <a:gd name="T2" fmla="*/ 288 w 288"/>
              <a:gd name="T3" fmla="*/ 768 h 768"/>
              <a:gd name="T4" fmla="*/ 288 w 288"/>
              <a:gd name="T5" fmla="*/ 0 h 768"/>
              <a:gd name="T6" fmla="*/ 0 w 288"/>
              <a:gd name="T7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768">
                <a:moveTo>
                  <a:pt x="0" y="0"/>
                </a:moveTo>
                <a:lnTo>
                  <a:pt x="288" y="768"/>
                </a:lnTo>
                <a:lnTo>
                  <a:pt x="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6" name="Freeform 8"/>
          <p:cNvSpPr>
            <a:spLocks/>
          </p:cNvSpPr>
          <p:nvPr/>
        </p:nvSpPr>
        <p:spPr bwMode="auto">
          <a:xfrm>
            <a:off x="381000" y="2895600"/>
            <a:ext cx="4191000" cy="1600200"/>
          </a:xfrm>
          <a:custGeom>
            <a:avLst/>
            <a:gdLst>
              <a:gd name="T0" fmla="*/ 0 w 4752"/>
              <a:gd name="T1" fmla="*/ 0 h 1200"/>
              <a:gd name="T2" fmla="*/ 576 w 4752"/>
              <a:gd name="T3" fmla="*/ 528 h 1200"/>
              <a:gd name="T4" fmla="*/ 4224 w 4752"/>
              <a:gd name="T5" fmla="*/ 528 h 1200"/>
              <a:gd name="T6" fmla="*/ 4752 w 4752"/>
              <a:gd name="T7" fmla="*/ 48 h 1200"/>
              <a:gd name="T8" fmla="*/ 4752 w 4752"/>
              <a:gd name="T9" fmla="*/ 1200 h 1200"/>
              <a:gd name="T10" fmla="*/ 4224 w 4752"/>
              <a:gd name="T11" fmla="*/ 720 h 1200"/>
              <a:gd name="T12" fmla="*/ 576 w 4752"/>
              <a:gd name="T13" fmla="*/ 720 h 1200"/>
              <a:gd name="T14" fmla="*/ 0 w 4752"/>
              <a:gd name="T15" fmla="*/ 1152 h 1200"/>
              <a:gd name="T16" fmla="*/ 0 w 4752"/>
              <a:gd name="T17" fmla="*/ 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2" h="1200">
                <a:moveTo>
                  <a:pt x="0" y="0"/>
                </a:moveTo>
                <a:lnTo>
                  <a:pt x="576" y="528"/>
                </a:lnTo>
                <a:lnTo>
                  <a:pt x="4224" y="528"/>
                </a:lnTo>
                <a:lnTo>
                  <a:pt x="4752" y="48"/>
                </a:lnTo>
                <a:lnTo>
                  <a:pt x="4752" y="1200"/>
                </a:lnTo>
                <a:lnTo>
                  <a:pt x="4224" y="720"/>
                </a:lnTo>
                <a:lnTo>
                  <a:pt x="576" y="720"/>
                </a:lnTo>
                <a:lnTo>
                  <a:pt x="0" y="115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7" name="Text Box 9"/>
          <p:cNvSpPr txBox="1">
            <a:spLocks noChangeArrowheads="1"/>
          </p:cNvSpPr>
          <p:nvPr/>
        </p:nvSpPr>
        <p:spPr bwMode="auto">
          <a:xfrm>
            <a:off x="4953000" y="1905000"/>
            <a:ext cx="3886200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Comic Sans MS" charset="0"/>
              </a:rPr>
              <a:t>• Be smart about Powerpoint</a:t>
            </a:r>
          </a:p>
          <a:p>
            <a:endParaRPr lang="en-US" sz="2000">
              <a:latin typeface="Comic Sans MS" charset="0"/>
            </a:endParaRPr>
          </a:p>
          <a:p>
            <a:r>
              <a:rPr lang="en-US" sz="2000">
                <a:latin typeface="Comic Sans MS" charset="0"/>
              </a:rPr>
              <a:t>• Your introduction should </a:t>
            </a:r>
          </a:p>
          <a:p>
            <a:r>
              <a:rPr lang="en-US" sz="2000">
                <a:latin typeface="Comic Sans MS" charset="0"/>
              </a:rPr>
              <a:t>  start broad then get specific</a:t>
            </a:r>
          </a:p>
          <a:p>
            <a:endParaRPr lang="en-US" sz="2000">
              <a:latin typeface="Comic Sans MS" charset="0"/>
            </a:endParaRPr>
          </a:p>
          <a:p>
            <a:r>
              <a:rPr lang="en-US" sz="2000">
                <a:latin typeface="Comic Sans MS" charset="0"/>
              </a:rPr>
              <a:t>• Think of your talk as </a:t>
            </a:r>
          </a:p>
          <a:p>
            <a:r>
              <a:rPr lang="en-US" sz="2000">
                <a:latin typeface="Comic Sans MS" charset="0"/>
              </a:rPr>
              <a:t>   consisting of episodes</a:t>
            </a:r>
          </a:p>
          <a:p>
            <a:endParaRPr lang="en-US" sz="2000">
              <a:latin typeface="Comic Sans MS" charset="0"/>
            </a:endParaRPr>
          </a:p>
          <a:p>
            <a:r>
              <a:rPr lang="en-US" sz="2000">
                <a:latin typeface="Comic Sans MS" charset="0"/>
              </a:rPr>
              <a:t>• Use a home slide to make </a:t>
            </a:r>
          </a:p>
          <a:p>
            <a:r>
              <a:rPr lang="en-US" sz="2000">
                <a:latin typeface="Comic Sans MS" charset="0"/>
              </a:rPr>
              <a:t>   transitions effectively</a:t>
            </a:r>
          </a:p>
          <a:p>
            <a:endParaRPr lang="en-US" sz="2000">
              <a:latin typeface="Comic Sans MS" charset="0"/>
            </a:endParaRPr>
          </a:p>
          <a:p>
            <a:endParaRPr lang="en-US" sz="2000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Organizing a great talk</a:t>
            </a:r>
          </a:p>
        </p:txBody>
      </p:sp>
      <p:sp>
        <p:nvSpPr>
          <p:cNvPr id="248835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6" name="Freeform 4"/>
          <p:cNvSpPr>
            <a:spLocks/>
          </p:cNvSpPr>
          <p:nvPr/>
        </p:nvSpPr>
        <p:spPr bwMode="auto">
          <a:xfrm>
            <a:off x="1066800" y="3810000"/>
            <a:ext cx="323850" cy="914400"/>
          </a:xfrm>
          <a:custGeom>
            <a:avLst/>
            <a:gdLst>
              <a:gd name="T0" fmla="*/ 0 w 288"/>
              <a:gd name="T1" fmla="*/ 0 h 768"/>
              <a:gd name="T2" fmla="*/ 288 w 288"/>
              <a:gd name="T3" fmla="*/ 768 h 768"/>
              <a:gd name="T4" fmla="*/ 288 w 288"/>
              <a:gd name="T5" fmla="*/ 0 h 768"/>
              <a:gd name="T6" fmla="*/ 0 w 288"/>
              <a:gd name="T7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768">
                <a:moveTo>
                  <a:pt x="0" y="0"/>
                </a:moveTo>
                <a:lnTo>
                  <a:pt x="288" y="768"/>
                </a:lnTo>
                <a:lnTo>
                  <a:pt x="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7" name="Freeform 5"/>
          <p:cNvSpPr>
            <a:spLocks/>
          </p:cNvSpPr>
          <p:nvPr/>
        </p:nvSpPr>
        <p:spPr bwMode="auto">
          <a:xfrm>
            <a:off x="1600200" y="3810000"/>
            <a:ext cx="649288" cy="1066800"/>
          </a:xfrm>
          <a:custGeom>
            <a:avLst/>
            <a:gdLst>
              <a:gd name="T0" fmla="*/ 0 w 288"/>
              <a:gd name="T1" fmla="*/ 0 h 768"/>
              <a:gd name="T2" fmla="*/ 288 w 288"/>
              <a:gd name="T3" fmla="*/ 768 h 768"/>
              <a:gd name="T4" fmla="*/ 288 w 288"/>
              <a:gd name="T5" fmla="*/ 0 h 768"/>
              <a:gd name="T6" fmla="*/ 0 w 288"/>
              <a:gd name="T7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768">
                <a:moveTo>
                  <a:pt x="0" y="0"/>
                </a:moveTo>
                <a:lnTo>
                  <a:pt x="288" y="768"/>
                </a:lnTo>
                <a:lnTo>
                  <a:pt x="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8" name="Freeform 6"/>
          <p:cNvSpPr>
            <a:spLocks/>
          </p:cNvSpPr>
          <p:nvPr/>
        </p:nvSpPr>
        <p:spPr bwMode="auto">
          <a:xfrm>
            <a:off x="2514600" y="3810000"/>
            <a:ext cx="485775" cy="685800"/>
          </a:xfrm>
          <a:custGeom>
            <a:avLst/>
            <a:gdLst>
              <a:gd name="T0" fmla="*/ 0 w 288"/>
              <a:gd name="T1" fmla="*/ 0 h 768"/>
              <a:gd name="T2" fmla="*/ 288 w 288"/>
              <a:gd name="T3" fmla="*/ 768 h 768"/>
              <a:gd name="T4" fmla="*/ 288 w 288"/>
              <a:gd name="T5" fmla="*/ 0 h 768"/>
              <a:gd name="T6" fmla="*/ 0 w 288"/>
              <a:gd name="T7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768">
                <a:moveTo>
                  <a:pt x="0" y="0"/>
                </a:moveTo>
                <a:lnTo>
                  <a:pt x="288" y="768"/>
                </a:lnTo>
                <a:lnTo>
                  <a:pt x="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9" name="Freeform 7"/>
          <p:cNvSpPr>
            <a:spLocks/>
          </p:cNvSpPr>
          <p:nvPr/>
        </p:nvSpPr>
        <p:spPr bwMode="auto">
          <a:xfrm>
            <a:off x="3200400" y="3810000"/>
            <a:ext cx="609600" cy="1143000"/>
          </a:xfrm>
          <a:custGeom>
            <a:avLst/>
            <a:gdLst>
              <a:gd name="T0" fmla="*/ 0 w 288"/>
              <a:gd name="T1" fmla="*/ 0 h 768"/>
              <a:gd name="T2" fmla="*/ 288 w 288"/>
              <a:gd name="T3" fmla="*/ 768 h 768"/>
              <a:gd name="T4" fmla="*/ 288 w 288"/>
              <a:gd name="T5" fmla="*/ 0 h 768"/>
              <a:gd name="T6" fmla="*/ 0 w 288"/>
              <a:gd name="T7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768">
                <a:moveTo>
                  <a:pt x="0" y="0"/>
                </a:moveTo>
                <a:lnTo>
                  <a:pt x="288" y="768"/>
                </a:lnTo>
                <a:lnTo>
                  <a:pt x="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0" name="Freeform 8"/>
          <p:cNvSpPr>
            <a:spLocks/>
          </p:cNvSpPr>
          <p:nvPr/>
        </p:nvSpPr>
        <p:spPr bwMode="auto">
          <a:xfrm>
            <a:off x="381000" y="2895600"/>
            <a:ext cx="4191000" cy="1600200"/>
          </a:xfrm>
          <a:custGeom>
            <a:avLst/>
            <a:gdLst>
              <a:gd name="T0" fmla="*/ 0 w 4752"/>
              <a:gd name="T1" fmla="*/ 0 h 1200"/>
              <a:gd name="T2" fmla="*/ 576 w 4752"/>
              <a:gd name="T3" fmla="*/ 528 h 1200"/>
              <a:gd name="T4" fmla="*/ 4224 w 4752"/>
              <a:gd name="T5" fmla="*/ 528 h 1200"/>
              <a:gd name="T6" fmla="*/ 4752 w 4752"/>
              <a:gd name="T7" fmla="*/ 48 h 1200"/>
              <a:gd name="T8" fmla="*/ 4752 w 4752"/>
              <a:gd name="T9" fmla="*/ 1200 h 1200"/>
              <a:gd name="T10" fmla="*/ 4224 w 4752"/>
              <a:gd name="T11" fmla="*/ 720 h 1200"/>
              <a:gd name="T12" fmla="*/ 576 w 4752"/>
              <a:gd name="T13" fmla="*/ 720 h 1200"/>
              <a:gd name="T14" fmla="*/ 0 w 4752"/>
              <a:gd name="T15" fmla="*/ 1152 h 1200"/>
              <a:gd name="T16" fmla="*/ 0 w 4752"/>
              <a:gd name="T17" fmla="*/ 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2" h="1200">
                <a:moveTo>
                  <a:pt x="0" y="0"/>
                </a:moveTo>
                <a:lnTo>
                  <a:pt x="576" y="528"/>
                </a:lnTo>
                <a:lnTo>
                  <a:pt x="4224" y="528"/>
                </a:lnTo>
                <a:lnTo>
                  <a:pt x="4752" y="48"/>
                </a:lnTo>
                <a:lnTo>
                  <a:pt x="4752" y="1200"/>
                </a:lnTo>
                <a:lnTo>
                  <a:pt x="4224" y="720"/>
                </a:lnTo>
                <a:lnTo>
                  <a:pt x="576" y="720"/>
                </a:lnTo>
                <a:lnTo>
                  <a:pt x="0" y="115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1" name="Text Box 9"/>
          <p:cNvSpPr txBox="1">
            <a:spLocks noChangeArrowheads="1"/>
          </p:cNvSpPr>
          <p:nvPr/>
        </p:nvSpPr>
        <p:spPr bwMode="auto">
          <a:xfrm>
            <a:off x="4953000" y="1905000"/>
            <a:ext cx="3886200" cy="469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Comic Sans MS" charset="0"/>
              </a:rPr>
              <a:t>• Be smart about Powerpoint</a:t>
            </a:r>
          </a:p>
          <a:p>
            <a:endParaRPr lang="en-US" sz="2000">
              <a:latin typeface="Comic Sans MS" charset="0"/>
            </a:endParaRPr>
          </a:p>
          <a:p>
            <a:r>
              <a:rPr lang="en-US" sz="2000">
                <a:latin typeface="Comic Sans MS" charset="0"/>
              </a:rPr>
              <a:t>• Your introduction should </a:t>
            </a:r>
          </a:p>
          <a:p>
            <a:r>
              <a:rPr lang="en-US" sz="2000">
                <a:latin typeface="Comic Sans MS" charset="0"/>
              </a:rPr>
              <a:t>  start broad then get specific</a:t>
            </a:r>
          </a:p>
          <a:p>
            <a:endParaRPr lang="en-US" sz="2000">
              <a:latin typeface="Comic Sans MS" charset="0"/>
            </a:endParaRPr>
          </a:p>
          <a:p>
            <a:r>
              <a:rPr lang="en-US" sz="2000">
                <a:latin typeface="Comic Sans MS" charset="0"/>
              </a:rPr>
              <a:t>• Think of your talk as </a:t>
            </a:r>
          </a:p>
          <a:p>
            <a:r>
              <a:rPr lang="en-US" sz="2000">
                <a:latin typeface="Comic Sans MS" charset="0"/>
              </a:rPr>
              <a:t>   consisting of episodes</a:t>
            </a:r>
          </a:p>
          <a:p>
            <a:endParaRPr lang="en-US" sz="2000">
              <a:latin typeface="Comic Sans MS" charset="0"/>
            </a:endParaRPr>
          </a:p>
          <a:p>
            <a:r>
              <a:rPr lang="en-US" sz="2000">
                <a:latin typeface="Comic Sans MS" charset="0"/>
              </a:rPr>
              <a:t>• Use a home slide to make </a:t>
            </a:r>
          </a:p>
          <a:p>
            <a:r>
              <a:rPr lang="en-US" sz="2000">
                <a:latin typeface="Comic Sans MS" charset="0"/>
              </a:rPr>
              <a:t>   transitions effectively</a:t>
            </a:r>
          </a:p>
          <a:p>
            <a:endParaRPr lang="en-US" sz="2000">
              <a:latin typeface="Comic Sans MS" charset="0"/>
            </a:endParaRPr>
          </a:p>
          <a:p>
            <a:r>
              <a:rPr lang="en-US" sz="2000">
                <a:latin typeface="Comic Sans MS" charset="0"/>
              </a:rPr>
              <a:t>• Your conclusion should start</a:t>
            </a:r>
          </a:p>
          <a:p>
            <a:r>
              <a:rPr lang="en-US" sz="2000">
                <a:latin typeface="Comic Sans MS" charset="0"/>
              </a:rPr>
              <a:t>   specific but end broadly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There is more to giving a good talk than showing good slides</a:t>
            </a:r>
          </a:p>
        </p:txBody>
      </p:sp>
      <p:sp>
        <p:nvSpPr>
          <p:cNvPr id="234499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06" name="Rectangle 10"/>
          <p:cNvSpPr>
            <a:spLocks noChangeArrowheads="1"/>
          </p:cNvSpPr>
          <p:nvPr/>
        </p:nvSpPr>
        <p:spPr bwMode="auto">
          <a:xfrm>
            <a:off x="533400" y="35814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2800">
                <a:solidFill>
                  <a:srgbClr val="0E00DC"/>
                </a:solidFill>
                <a:latin typeface="Comic Sans MS" charset="0"/>
              </a:rPr>
              <a:t>Do face the audience and make eye contact</a:t>
            </a:r>
            <a:br>
              <a:rPr lang="en-US" sz="2800">
                <a:solidFill>
                  <a:srgbClr val="0E00DC"/>
                </a:solidFill>
                <a:latin typeface="Comic Sans MS" charset="0"/>
              </a:rPr>
            </a:br>
            <a:r>
              <a:rPr lang="en-US" sz="2800">
                <a:solidFill>
                  <a:srgbClr val="0E00DC"/>
                </a:solidFill>
                <a:latin typeface="Comic Sans MS" charset="0"/>
              </a:rPr>
              <a:t>  Do be enthusiastic and vary the tone of your voice, </a:t>
            </a:r>
            <a:br>
              <a:rPr lang="en-US" sz="2800">
                <a:solidFill>
                  <a:srgbClr val="0E00DC"/>
                </a:solidFill>
                <a:latin typeface="Comic Sans MS" charset="0"/>
              </a:rPr>
            </a:br>
            <a:r>
              <a:rPr lang="en-US" sz="2800">
                <a:latin typeface="Comic Sans MS" charset="0"/>
              </a:rPr>
              <a:t/>
            </a:r>
            <a:br>
              <a:rPr lang="en-US" sz="2800">
                <a:latin typeface="Comic Sans MS" charset="0"/>
              </a:rPr>
            </a:br>
            <a:r>
              <a:rPr lang="en-US" sz="2800">
                <a:latin typeface="Comic Sans MS" charset="0"/>
              </a:rPr>
              <a:t>Don</a:t>
            </a:r>
            <a:r>
              <a:rPr lang="ja-JP" altLang="en-US" sz="2800">
                <a:latin typeface="Arial"/>
              </a:rPr>
              <a:t>’</a:t>
            </a:r>
            <a:r>
              <a:rPr lang="en-US" sz="2800">
                <a:latin typeface="Comic Sans MS" charset="0"/>
              </a:rPr>
              <a:t>t pace up and down but also don</a:t>
            </a:r>
            <a:r>
              <a:rPr lang="ja-JP" altLang="en-US" sz="2800">
                <a:latin typeface="Arial"/>
              </a:rPr>
              <a:t>’</a:t>
            </a:r>
            <a:r>
              <a:rPr lang="en-US" sz="2800">
                <a:latin typeface="Comic Sans MS" charset="0"/>
              </a:rPr>
              <a:t>t stand rigid!</a:t>
            </a:r>
            <a:br>
              <a:rPr lang="en-US" sz="2800">
                <a:latin typeface="Comic Sans MS" charset="0"/>
              </a:rPr>
            </a:br>
            <a:r>
              <a:rPr lang="en-US" sz="2800">
                <a:latin typeface="Comic Sans MS" charset="0"/>
              </a:rPr>
              <a:t>Don</a:t>
            </a:r>
            <a:r>
              <a:rPr lang="ja-JP" altLang="en-US" sz="2800">
                <a:latin typeface="Arial"/>
              </a:rPr>
              <a:t>’</a:t>
            </a:r>
            <a:r>
              <a:rPr lang="en-US" sz="2800">
                <a:latin typeface="Comic Sans MS" charset="0"/>
              </a:rPr>
              <a:t>t wave your pointer all over the slide</a:t>
            </a:r>
            <a:br>
              <a:rPr lang="en-US" sz="2800">
                <a:latin typeface="Comic Sans MS" charset="0"/>
              </a:rPr>
            </a:br>
            <a:r>
              <a:rPr lang="en-US" sz="2800">
                <a:latin typeface="Comic Sans MS" charset="0"/>
              </a:rPr>
              <a:t> Don</a:t>
            </a:r>
            <a:r>
              <a:rPr lang="ja-JP" altLang="en-US" sz="2800">
                <a:latin typeface="Arial"/>
              </a:rPr>
              <a:t>’</a:t>
            </a:r>
            <a:r>
              <a:rPr lang="en-US" sz="2800">
                <a:latin typeface="Comic Sans MS" charset="0"/>
              </a:rPr>
              <a:t>t take lots of drinks- it is distracting and unprofessional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There is more to giving a good talk than showing good slides</a:t>
            </a:r>
          </a:p>
        </p:txBody>
      </p:sp>
      <p:sp>
        <p:nvSpPr>
          <p:cNvPr id="252931" name="Line 3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E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2" name="Rectangle 4"/>
          <p:cNvSpPr>
            <a:spLocks noChangeArrowheads="1"/>
          </p:cNvSpPr>
          <p:nvPr/>
        </p:nvSpPr>
        <p:spPr bwMode="auto">
          <a:xfrm>
            <a:off x="533400" y="24384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2800">
                <a:solidFill>
                  <a:srgbClr val="0E00DC"/>
                </a:solidFill>
                <a:latin typeface="Comic Sans MS" charset="0"/>
              </a:rPr>
              <a:t/>
            </a:r>
            <a:br>
              <a:rPr lang="en-US" sz="2800">
                <a:solidFill>
                  <a:srgbClr val="0E00DC"/>
                </a:solidFill>
                <a:latin typeface="Comic Sans MS" charset="0"/>
              </a:rPr>
            </a:br>
            <a:r>
              <a:rPr lang="en-US" sz="2800">
                <a:solidFill>
                  <a:srgbClr val="0E00DC"/>
                </a:solidFill>
                <a:latin typeface="Comic Sans MS" charset="0"/>
              </a:rPr>
              <a:t/>
            </a:r>
            <a:br>
              <a:rPr lang="en-US" sz="2800">
                <a:solidFill>
                  <a:srgbClr val="0E00DC"/>
                </a:solidFill>
                <a:latin typeface="Comic Sans MS" charset="0"/>
              </a:rPr>
            </a:br>
            <a:r>
              <a:rPr lang="en-US" sz="2800">
                <a:solidFill>
                  <a:srgbClr val="0E00DC"/>
                </a:solidFill>
                <a:latin typeface="Comic Sans MS" charset="0"/>
              </a:rPr>
              <a:t/>
            </a:r>
            <a:br>
              <a:rPr lang="en-US" sz="2800">
                <a:solidFill>
                  <a:srgbClr val="0E00DC"/>
                </a:solidFill>
                <a:latin typeface="Comic Sans MS" charset="0"/>
              </a:rPr>
            </a:br>
            <a:r>
              <a:rPr lang="en-US" sz="2800">
                <a:solidFill>
                  <a:srgbClr val="0E00DC"/>
                </a:solidFill>
                <a:latin typeface="Comic Sans MS" charset="0"/>
              </a:rPr>
              <a:t>Do practice beforehand, preferably using a video camera and timer</a:t>
            </a:r>
            <a:br>
              <a:rPr lang="en-US" sz="2800">
                <a:solidFill>
                  <a:srgbClr val="0E00DC"/>
                </a:solidFill>
                <a:latin typeface="Comic Sans MS" charset="0"/>
              </a:rPr>
            </a:br>
            <a:r>
              <a:rPr lang="en-US" sz="2800">
                <a:solidFill>
                  <a:srgbClr val="0E00DC"/>
                </a:solidFill>
                <a:latin typeface="Comic Sans MS" charset="0"/>
              </a:rPr>
              <a:t/>
            </a:r>
            <a:br>
              <a:rPr lang="en-US" sz="2800">
                <a:solidFill>
                  <a:srgbClr val="0E00DC"/>
                </a:solidFill>
                <a:latin typeface="Comic Sans MS" charset="0"/>
              </a:rPr>
            </a:br>
            <a:r>
              <a:rPr lang="en-US" sz="2800">
                <a:solidFill>
                  <a:srgbClr val="0E00DC"/>
                </a:solidFill>
                <a:latin typeface="Comic Sans MS" charset="0"/>
              </a:rPr>
              <a:t>Do ask your friends (and family) for feedback</a:t>
            </a:r>
            <a:br>
              <a:rPr lang="en-US" sz="2800">
                <a:solidFill>
                  <a:srgbClr val="0E00DC"/>
                </a:solidFill>
                <a:latin typeface="Comic Sans MS" charset="0"/>
              </a:rPr>
            </a:br>
            <a:r>
              <a:rPr lang="en-US" sz="2800">
                <a:solidFill>
                  <a:srgbClr val="0E00DC"/>
                </a:solidFill>
                <a:latin typeface="Comic Sans MS" charset="0"/>
              </a:rPr>
              <a:t/>
            </a:r>
            <a:br>
              <a:rPr lang="en-US" sz="2800">
                <a:solidFill>
                  <a:srgbClr val="0E00DC"/>
                </a:solidFill>
                <a:latin typeface="Comic Sans MS" charset="0"/>
              </a:rPr>
            </a:br>
            <a:r>
              <a:rPr lang="en-US" sz="2800">
                <a:latin typeface="Comic Sans MS" charset="0"/>
              </a:rPr>
              <a:t>Don</a:t>
            </a:r>
            <a:r>
              <a:rPr lang="ja-JP" altLang="en-US" sz="2800">
                <a:latin typeface="Arial"/>
              </a:rPr>
              <a:t>’</a:t>
            </a:r>
            <a:r>
              <a:rPr lang="en-US" sz="2800">
                <a:latin typeface="Comic Sans MS" charset="0"/>
              </a:rPr>
              <a:t>t use too many gimmicks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Here are some of the things many listeners</a:t>
            </a:r>
            <a:br>
              <a:rPr lang="en-US"/>
            </a:br>
            <a:r>
              <a:rPr lang="en-US"/>
              <a:t>want from a talk:</a:t>
            </a:r>
          </a:p>
        </p:txBody>
      </p:sp>
      <p:graphicFrame>
        <p:nvGraphicFramePr>
          <p:cNvPr id="227331" name="Object 3"/>
          <p:cNvGraphicFramePr>
            <a:graphicFrameLocks noChangeAspect="1"/>
          </p:cNvGraphicFramePr>
          <p:nvPr/>
        </p:nvGraphicFramePr>
        <p:xfrm>
          <a:off x="541338" y="1550988"/>
          <a:ext cx="8374062" cy="484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6" name="Document" r:id="rId3" imgW="8372856" imgH="4849368" progId="Word.Document.8">
                  <p:embed/>
                </p:oleObj>
              </mc:Choice>
              <mc:Fallback>
                <p:oleObj name="Document" r:id="rId3" imgW="8372856" imgH="4849368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1550988"/>
                        <a:ext cx="8374062" cy="484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 descr=" books.jpg                                                      000B24D5Macintosh HD                   B897F34A: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588" y="0"/>
            <a:ext cx="19732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83" name="AutoShape 3"/>
          <p:cNvSpPr>
            <a:spLocks noChangeArrowheads="1"/>
          </p:cNvSpPr>
          <p:nvPr/>
        </p:nvSpPr>
        <p:spPr bwMode="auto">
          <a:xfrm>
            <a:off x="685800" y="2743200"/>
            <a:ext cx="2209800" cy="18288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3810000" y="1622425"/>
            <a:ext cx="4343400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0E00DC"/>
                </a:solidFill>
                <a:latin typeface="Comic Sans MS" charset="0"/>
              </a:rPr>
              <a:t>A great resource is</a:t>
            </a:r>
          </a:p>
          <a:p>
            <a:endParaRPr lang="en-US" sz="2800" u="sng">
              <a:solidFill>
                <a:srgbClr val="0E00DC"/>
              </a:solidFill>
              <a:latin typeface="Comic Sans MS" charset="0"/>
            </a:endParaRPr>
          </a:p>
          <a:p>
            <a:r>
              <a:rPr lang="en-US" sz="2800" u="sng">
                <a:solidFill>
                  <a:srgbClr val="0E00DC"/>
                </a:solidFill>
                <a:latin typeface="Comic Sans MS" charset="0"/>
              </a:rPr>
              <a:t>The Craft of Scientific Presentations</a:t>
            </a:r>
            <a:endParaRPr lang="en-US" sz="2800">
              <a:solidFill>
                <a:srgbClr val="0E00DC"/>
              </a:solidFill>
              <a:latin typeface="Comic Sans MS" charset="0"/>
            </a:endParaRPr>
          </a:p>
          <a:p>
            <a:endParaRPr lang="en-US" sz="2800">
              <a:solidFill>
                <a:srgbClr val="0E00DC"/>
              </a:solidFill>
              <a:latin typeface="Comic Sans MS" charset="0"/>
            </a:endParaRPr>
          </a:p>
          <a:p>
            <a:r>
              <a:rPr lang="en-US" sz="2800">
                <a:solidFill>
                  <a:srgbClr val="0E00DC"/>
                </a:solidFill>
                <a:latin typeface="Comic Sans MS" charset="0"/>
              </a:rPr>
              <a:t>by Michael Alley</a:t>
            </a:r>
            <a:endParaRPr lang="en-US" sz="2800" u="sng">
              <a:solidFill>
                <a:srgbClr val="0E00DC"/>
              </a:solidFill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2148</Words>
  <Application>Microsoft Macintosh PowerPoint</Application>
  <PresentationFormat>On-screen Show (4:3)</PresentationFormat>
  <Paragraphs>362</Paragraphs>
  <Slides>95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7" baseType="lpstr">
      <vt:lpstr>Blank Presentation</vt:lpstr>
      <vt:lpstr>Document</vt:lpstr>
      <vt:lpstr>Giving an effective presentation: Using Powerpoint and structuring a scientific talk</vt:lpstr>
      <vt:lpstr>We may not be experts at public speaking, but we are all experts at listening to talks</vt:lpstr>
      <vt:lpstr>What do you want from a talk?</vt:lpstr>
      <vt:lpstr>PowerPoint Presentation</vt:lpstr>
      <vt:lpstr>What do you think of the following slide?</vt:lpstr>
      <vt:lpstr>PowerPoint Presentation</vt:lpstr>
      <vt:lpstr>PowerPoint Presentation</vt:lpstr>
      <vt:lpstr>Powerpoint basics: 1.  What font to use</vt:lpstr>
      <vt:lpstr>Powerpoint basics: 1.  What font to use</vt:lpstr>
      <vt:lpstr>Powerpoint basics: 1.  What font to use</vt:lpstr>
      <vt:lpstr>Powerpoint basics: 1.  What font to use</vt:lpstr>
      <vt:lpstr>Powerpoint basics: 2.  Color</vt:lpstr>
      <vt:lpstr>PowerPoint Presentation</vt:lpstr>
      <vt:lpstr>PowerPoint Presentation</vt:lpstr>
      <vt:lpstr>Powerpoint basics: 2.  Color</vt:lpstr>
      <vt:lpstr>Powerpoint basics: 2.  Color</vt:lpstr>
      <vt:lpstr>Powerpoint basics: 2.  Color</vt:lpstr>
      <vt:lpstr>Powerpoint basics: 2.  Color</vt:lpstr>
      <vt:lpstr>Powerpoint basics: 2.  Color</vt:lpstr>
      <vt:lpstr>Powerpoint basics: 3.  Layout</vt:lpstr>
      <vt:lpstr>Powerpoint basics: 3.  Layout</vt:lpstr>
      <vt:lpstr>Powerpoint basics: 3.  Layout</vt:lpstr>
      <vt:lpstr>Powerpoint basics: 3.  Layout</vt:lpstr>
      <vt:lpstr>Powerpoint basics: 3.  Layout</vt:lpstr>
      <vt:lpstr>Powerpoint basics: 3.  Layout</vt:lpstr>
      <vt:lpstr>Powerpoint basics: 3.  Layout</vt:lpstr>
      <vt:lpstr>Powerpoint basics: 3.  Layout</vt:lpstr>
      <vt:lpstr>Powerpoint basics: 4.  Style</vt:lpstr>
      <vt:lpstr>Powerpoint basics: 4.  Style</vt:lpstr>
      <vt:lpstr>Powerpoint basics: 4.  Style</vt:lpstr>
      <vt:lpstr>Powerpoint basics: 4.  Style</vt:lpstr>
      <vt:lpstr>It’s very easy to use Powerpoint really badly</vt:lpstr>
      <vt:lpstr>PowerPoint Presentation</vt:lpstr>
      <vt:lpstr>It takes some work and forethought to use Powerpoint well</vt:lpstr>
      <vt:lpstr>It takes some work and forethought to use Powerpoint well</vt:lpstr>
      <vt:lpstr>EMK1 / Par1 can be knocked down in MDCK (kidney) cells using siRNA methods</vt:lpstr>
      <vt:lpstr>EMK1 / Par1 can be knocked down in MDCK (kidney) cells using siRNA methods</vt:lpstr>
      <vt:lpstr>MDCK cells form a lumen following a change in extracellular [Ca++ ]</vt:lpstr>
      <vt:lpstr>MDCK cells form a lumen following a change in extracellular [Ca++ ]</vt:lpstr>
      <vt:lpstr>Lumen formation is blocked in EMK1 knockdown cells  </vt:lpstr>
      <vt:lpstr>EMK1 knockdown cells also fail to form microvilli  </vt:lpstr>
      <vt:lpstr>EMK1 knockdown cells also fail to form microvilli  </vt:lpstr>
      <vt:lpstr>The structure of a good talk: start broad, get specific, and end broad</vt:lpstr>
      <vt:lpstr>The structure of a good talk: start broad, get specific, and end broad</vt:lpstr>
      <vt:lpstr>The structure of a good talk: start broad, get specific, and end broad</vt:lpstr>
      <vt:lpstr>A powerful tool in a talk is a “home slide”</vt:lpstr>
      <vt:lpstr>A powerful tool in a talk is a “home slide”</vt:lpstr>
      <vt:lpstr>Our bodies are full of tubes</vt:lpstr>
      <vt:lpstr>Our bodies are full of tubes</vt:lpstr>
      <vt:lpstr>How do cells become polarized and form a lumen?</vt:lpstr>
      <vt:lpstr>MDCK cells are a model system for a polarized cell type (from the kidney)</vt:lpstr>
      <vt:lpstr>MDCK cells are highly polarized</vt:lpstr>
      <vt:lpstr>MDCK cells are highly polarized</vt:lpstr>
      <vt:lpstr>MDCK cells are highly polarized</vt:lpstr>
      <vt:lpstr>MDCK cells are highly polarized</vt:lpstr>
      <vt:lpstr>MDCK cells are highly polarized</vt:lpstr>
      <vt:lpstr>MDCK cells are highly polarized</vt:lpstr>
      <vt:lpstr>MDCK cells lose their polarity in low [Ca++]</vt:lpstr>
      <vt:lpstr>MDCK cells regain their polarity in normal [Ca++] and reform a lumen</vt:lpstr>
      <vt:lpstr>MDCK cells regain their polarity in normal [Ca++] and reform a lumen</vt:lpstr>
      <vt:lpstr>Questions addressed today:</vt:lpstr>
      <vt:lpstr>Questions addressed today:</vt:lpstr>
      <vt:lpstr>Questions addressed today:</vt:lpstr>
      <vt:lpstr>Questions addressed today:</vt:lpstr>
      <vt:lpstr>The structure of a good talk: start broad, get specific, and end broad</vt:lpstr>
      <vt:lpstr>…but talks are delivered to audiences with limited attention spans</vt:lpstr>
      <vt:lpstr>The structure of a good talk: start broad, get specific, and end broad</vt:lpstr>
      <vt:lpstr>The structure of a good talk: start broad, get specific, and end broad</vt:lpstr>
      <vt:lpstr>The structure of a good talk: start broad, get specific, and end broad</vt:lpstr>
      <vt:lpstr>The structure of a good talk: start broad, get specific, and end broad</vt:lpstr>
      <vt:lpstr>Questions addressed today:</vt:lpstr>
      <vt:lpstr>EMK1 (also known as Par1) is a serine-threonine kinase that is essential for cell polarity </vt:lpstr>
      <vt:lpstr>EMK1 / Par1 can be knocked down in MDCK (kidney) cells using siRNA methods</vt:lpstr>
      <vt:lpstr>Lumen formation is blocked in EMK1 knockdown cells  </vt:lpstr>
      <vt:lpstr>EMK1 knockdown cells also fail to form microvilli  </vt:lpstr>
      <vt:lpstr>EMK1 is required for cell polarization  </vt:lpstr>
      <vt:lpstr>EMK1 is required for cell polarization  </vt:lpstr>
      <vt:lpstr>Use your home slide repeatedly to build a theme over time and enable the audience to catch up</vt:lpstr>
      <vt:lpstr>Over the course of the talk, you can progressively build a fairly complex model</vt:lpstr>
      <vt:lpstr>EMK1 regulates microtubules and cell polarity in two steps  </vt:lpstr>
      <vt:lpstr>The structure of a good talk: start broad, get specific, and end broad</vt:lpstr>
      <vt:lpstr>Audience attention increases as you signal the end of the talk – so avoid false endings!</vt:lpstr>
      <vt:lpstr>The structure of a good talk: start broad, get specific, and end broad</vt:lpstr>
      <vt:lpstr>EMK1 regulates microtubules and cell polarity in two steps</vt:lpstr>
      <vt:lpstr>EMK1 can regulate the type of lumen formed by epithelial cells</vt:lpstr>
      <vt:lpstr>This enables the body to make many different types of tubes in different organs</vt:lpstr>
      <vt:lpstr>Organizing a great talk</vt:lpstr>
      <vt:lpstr>Organizing a great talk</vt:lpstr>
      <vt:lpstr>Organizing a great talk</vt:lpstr>
      <vt:lpstr>Organizing a great talk</vt:lpstr>
      <vt:lpstr>Organizing a great talk</vt:lpstr>
      <vt:lpstr>There is more to giving a good talk than showing good slides</vt:lpstr>
      <vt:lpstr>There is more to giving a good talk than showing good slides</vt:lpstr>
      <vt:lpstr>Here are some of the things many listeners want from a talk:</vt:lpstr>
      <vt:lpstr>PowerPoint Presentation</vt:lpstr>
    </vt:vector>
  </TitlesOfParts>
  <Manager/>
  <Company>Genentech, Inc.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Genentech, Inc.</dc:creator>
  <cp:keywords/>
  <dc:description/>
  <cp:lastModifiedBy>Stephen H. Devoto</cp:lastModifiedBy>
  <cp:revision>97</cp:revision>
  <dcterms:created xsi:type="dcterms:W3CDTF">2004-03-28T23:12:23Z</dcterms:created>
  <dcterms:modified xsi:type="dcterms:W3CDTF">2012-09-27T15:19:15Z</dcterms:modified>
  <cp:category/>
</cp:coreProperties>
</file>